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20" r:id="rId15"/>
    <p:sldId id="315" r:id="rId16"/>
    <p:sldId id="316" r:id="rId17"/>
    <p:sldId id="317" r:id="rId18"/>
    <p:sldId id="318" r:id="rId19"/>
    <p:sldId id="319" r:id="rId20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B58"/>
    <a:srgbClr val="53B0C9"/>
    <a:srgbClr val="6ABAD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193" autoAdjust="0"/>
  </p:normalViewPr>
  <p:slideViewPr>
    <p:cSldViewPr>
      <p:cViewPr>
        <p:scale>
          <a:sx n="100" d="100"/>
          <a:sy n="100" d="100"/>
        </p:scale>
        <p:origin x="-224" y="-12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3238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83745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9297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30811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5648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2710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0351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1163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18273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13333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08724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D3357-8919-4820-8FA2-B0D1B7B12191}" type="datetimeFigureOut">
              <a:rPr lang="ko-KR" altLang="en-US" smtClean="0"/>
              <a:pPr/>
              <a:t>2023-01-13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AADC9E-C991-4A8F-8447-745C652976D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06008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hyperlink" Target="https://www.youtube.com/watch?v=ELl3abwYQ9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7qa1dsCpMMo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267201" y="3303275"/>
            <a:ext cx="3690617" cy="1061829"/>
            <a:chOff x="5267201" y="3429000"/>
            <a:chExt cx="3690617" cy="1061829"/>
          </a:xfrm>
        </p:grpSpPr>
        <p:sp>
          <p:nvSpPr>
            <p:cNvPr id="6" name="TextBox 5"/>
            <p:cNvSpPr txBox="1"/>
            <p:nvPr/>
          </p:nvSpPr>
          <p:spPr>
            <a:xfrm>
              <a:off x="5267201" y="3429000"/>
              <a:ext cx="2226379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강  사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chemeClr val="bg1"/>
                  </a:solidFill>
                </a:rPr>
                <a:t>최병찬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(010-4296-3496)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200" b="1" dirty="0" smtClean="0">
                  <a:solidFill>
                    <a:schemeClr val="bg1"/>
                  </a:solidFill>
                </a:rPr>
                <a:t>        (luwis93@naver.com)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5357818" y="3856040"/>
              <a:ext cx="360000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그룹 1"/>
          <p:cNvGrpSpPr/>
          <p:nvPr/>
        </p:nvGrpSpPr>
        <p:grpSpPr>
          <a:xfrm>
            <a:off x="2314226" y="2905894"/>
            <a:ext cx="1378904" cy="1040153"/>
            <a:chOff x="2314226" y="2905894"/>
            <a:chExt cx="1378904" cy="104015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0" b="100000" l="37849" r="100000">
                          <a14:foregroundMark x1="47809" y1="7292" x2="47809" y2="7292"/>
                          <a14:foregroundMark x1="48207" y1="12500" x2="48207" y2="12500"/>
                          <a14:foregroundMark x1="48008" y1="18229" x2="48008" y2="18229"/>
                          <a14:foregroundMark x1="46614" y1="28646" x2="46614" y2="28646"/>
                          <a14:foregroundMark x1="47012" y1="59375" x2="47012" y2="59375"/>
                          <a14:foregroundMark x1="67131" y1="50000" x2="67131" y2="50000"/>
                          <a14:foregroundMark x1="85657" y1="54688" x2="85657" y2="54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8975"/>
            <a:stretch/>
          </p:blipFill>
          <p:spPr>
            <a:xfrm>
              <a:off x="2384493" y="2905894"/>
              <a:ext cx="1270537" cy="79963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314226" y="3465018"/>
              <a:ext cx="1378904" cy="481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chemeClr val="bg1"/>
                  </a:solidFill>
                </a:rPr>
                <a:t>한양대학교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chemeClr val="bg1"/>
                  </a:solidFill>
                </a:rPr>
                <a:t>지능통신시스템 연구실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7"/>
          <p:cNvGrpSpPr/>
          <p:nvPr/>
        </p:nvGrpSpPr>
        <p:grpSpPr>
          <a:xfrm>
            <a:off x="5267169" y="2570187"/>
            <a:ext cx="3690649" cy="507831"/>
            <a:chOff x="5267169" y="2131962"/>
            <a:chExt cx="3690649" cy="507831"/>
          </a:xfrm>
        </p:grpSpPr>
        <p:sp>
          <p:nvSpPr>
            <p:cNvPr id="18" name="TextBox 17"/>
            <p:cNvSpPr txBox="1"/>
            <p:nvPr/>
          </p:nvSpPr>
          <p:spPr>
            <a:xfrm>
              <a:off x="5267169" y="2131962"/>
              <a:ext cx="2662908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smtClean="0">
                  <a:solidFill>
                    <a:schemeClr val="bg1"/>
                  </a:solidFill>
                </a:rPr>
                <a:t>2023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임베디드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AI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연구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 </a:t>
              </a:r>
              <a:endParaRPr lang="en-US" altLang="ko-KR" b="1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Connector 4"/>
            <p:cNvCxnSpPr/>
            <p:nvPr/>
          </p:nvCxnSpPr>
          <p:spPr>
            <a:xfrm>
              <a:off x="5357818" y="2571744"/>
              <a:ext cx="360000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컴퓨터 운영체제 기초</a:t>
            </a:r>
            <a:endParaRPr lang="ko-KR" altLang="en-US" sz="3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2844" y="857232"/>
            <a:ext cx="7467600" cy="519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14348" y="6357958"/>
            <a:ext cx="7740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</a:rPr>
              <a:t>※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: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한양대학교 대학원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ICSL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- CIN9075 Operating Systems and System Programming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컴퓨터 운영체제 기초</a:t>
            </a:r>
            <a:endParaRPr lang="ko-KR" altLang="en-US" sz="3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144" y="882632"/>
            <a:ext cx="752475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14348" y="6357958"/>
            <a:ext cx="7740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</a:rPr>
              <a:t>※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: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한양대학교 대학원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ICSL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- CIN9075 Operating Systems and System Programming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컴퓨터 운영체제 기초</a:t>
            </a:r>
            <a:endParaRPr lang="ko-KR" altLang="en-US" sz="3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4348" y="6357958"/>
            <a:ext cx="7740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</a:rPr>
              <a:t>※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: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한양대학교 대학원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ICSL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- CIN9075 Operating Systems and System Programming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1773226"/>
            <a:ext cx="6841220" cy="448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457200" y="1277904"/>
            <a:ext cx="8186766" cy="506178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ea"/>
              <a:buAutoNum type="circleNumDbPlain" startAt="2"/>
            </a:pPr>
            <a:r>
              <a:rPr lang="ko-KR" altLang="en-US" sz="2400" b="1" dirty="0" smtClean="0"/>
              <a:t>운영체</a:t>
            </a:r>
            <a:r>
              <a:rPr lang="ko-KR" altLang="en-US" sz="2400" b="1" dirty="0" smtClean="0"/>
              <a:t>제</a:t>
            </a:r>
            <a:r>
              <a:rPr lang="ko-KR" altLang="en-US" sz="2400" b="1" dirty="0" smtClean="0"/>
              <a:t> </a:t>
            </a:r>
            <a:r>
              <a:rPr lang="ko-KR" altLang="en-US" sz="2400" b="1" dirty="0" smtClean="0"/>
              <a:t>구</a:t>
            </a:r>
            <a:r>
              <a:rPr lang="ko-KR" altLang="en-US" sz="2400" b="1" dirty="0" smtClean="0"/>
              <a:t>조</a:t>
            </a:r>
            <a:endParaRPr lang="en-US" altLang="ko-KR" sz="2400" b="1" dirty="0" smtClean="0"/>
          </a:p>
        </p:txBody>
      </p:sp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컴퓨터 운영체제 기초</a:t>
            </a:r>
            <a:endParaRPr lang="ko-KR" altLang="en-US" sz="3600" b="1" dirty="0"/>
          </a:p>
        </p:txBody>
      </p:sp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457200" y="1277905"/>
            <a:ext cx="8186766" cy="50802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ea"/>
              <a:buAutoNum type="circleNumDbPlain" startAt="3"/>
            </a:pPr>
            <a:r>
              <a:rPr lang="en-US" altLang="ko-KR" sz="2400" b="1" dirty="0" smtClean="0"/>
              <a:t>Compile / Link </a:t>
            </a:r>
            <a:r>
              <a:rPr lang="ko-KR" altLang="en-US" sz="2400" b="1" dirty="0" smtClean="0"/>
              <a:t>과정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소스코드는 어떻게 실행파일 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프로그램이 되는가</a:t>
            </a:r>
            <a:r>
              <a:rPr lang="en-US" altLang="ko-KR" sz="1400" b="1" dirty="0" smtClean="0"/>
              <a:t>?</a:t>
            </a:r>
            <a:endParaRPr lang="en-US" altLang="ko-KR" sz="1400" b="1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662" y="1787865"/>
            <a:ext cx="7001426" cy="4498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14348" y="6357958"/>
            <a:ext cx="7740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</a:rPr>
              <a:t>※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: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한양대학교 대학원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ICSL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- CIN9075 Operating Systems and System Programming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컴퓨터 운영체제 기초</a:t>
            </a:r>
            <a:endParaRPr lang="ko-KR" altLang="en-US" sz="3600" b="1" dirty="0"/>
          </a:p>
        </p:txBody>
      </p:sp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457200" y="1277905"/>
            <a:ext cx="8186766" cy="50802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ea"/>
              <a:buAutoNum type="circleNumDbPlain" startAt="3"/>
            </a:pPr>
            <a:r>
              <a:rPr lang="en-US" altLang="ko-KR" sz="2400" b="1" dirty="0" smtClean="0"/>
              <a:t>Compile / Link </a:t>
            </a:r>
            <a:r>
              <a:rPr lang="ko-KR" altLang="en-US" sz="2400" b="1" dirty="0" smtClean="0"/>
              <a:t>과정 </a:t>
            </a:r>
            <a:r>
              <a:rPr lang="en-US" altLang="ko-KR" sz="1400" b="1" dirty="0" smtClean="0"/>
              <a:t>– </a:t>
            </a:r>
            <a:r>
              <a:rPr lang="ko-KR" altLang="en-US" sz="1400" b="1" dirty="0" smtClean="0"/>
              <a:t>소스코드는 어떻게 실행파일 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프로그램이 되는가</a:t>
            </a:r>
            <a:r>
              <a:rPr lang="en-US" altLang="ko-KR" sz="1400" b="1" dirty="0" smtClean="0"/>
              <a:t>?</a:t>
            </a:r>
            <a:endParaRPr lang="en-US" altLang="ko-KR" sz="1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57158" y="5464276"/>
            <a:ext cx="866633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100" dirty="0" smtClean="0"/>
              <a:t>Assembly</a:t>
            </a:r>
            <a:r>
              <a:rPr lang="ko-KR" altLang="en-US" sz="1100" dirty="0" smtClean="0"/>
              <a:t>와 </a:t>
            </a:r>
            <a:r>
              <a:rPr lang="en-US" altLang="ko-KR" sz="1100" dirty="0" smtClean="0"/>
              <a:t>Binary Code</a:t>
            </a:r>
            <a:r>
              <a:rPr lang="ko-KR" altLang="en-US" sz="1100" dirty="0" smtClean="0"/>
              <a:t>를 제외하고 컴퓨터</a:t>
            </a:r>
            <a:r>
              <a:rPr lang="en-US" altLang="ko-KR" sz="1100" dirty="0" smtClean="0"/>
              <a:t>/MCU </a:t>
            </a:r>
            <a:r>
              <a:rPr lang="ko-KR" altLang="en-US" sz="1100" dirty="0" smtClean="0"/>
              <a:t>하드웨어를 직접적으로 제어할 수 있는 주요 언어는 </a:t>
            </a:r>
            <a:r>
              <a:rPr lang="en-US" altLang="ko-KR" sz="1100" dirty="0" smtClean="0"/>
              <a:t>C</a:t>
            </a:r>
            <a:r>
              <a:rPr lang="ko-KR" altLang="en-US" sz="1100" dirty="0" smtClean="0"/>
              <a:t>언어임</a:t>
            </a:r>
            <a:endParaRPr lang="en-US" altLang="ko-KR" sz="1100" dirty="0" smtClean="0"/>
          </a:p>
          <a:p>
            <a:pPr marL="177800" indent="-1778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100" spc="-40" dirty="0" smtClean="0"/>
              <a:t>Python</a:t>
            </a:r>
            <a:r>
              <a:rPr lang="ko-KR" altLang="en-US" sz="1100" spc="-40" dirty="0" smtClean="0"/>
              <a:t>과 같은 인터프리터</a:t>
            </a:r>
            <a:r>
              <a:rPr lang="en-US" altLang="ko-KR" sz="1100" spc="-40" dirty="0" smtClean="0"/>
              <a:t>/</a:t>
            </a:r>
            <a:r>
              <a:rPr lang="ko-KR" altLang="en-US" sz="1100" spc="-40" dirty="0" smtClean="0"/>
              <a:t>스크립트 언어는 사용자 편의</a:t>
            </a:r>
            <a:r>
              <a:rPr lang="ko-KR" altLang="en-US" sz="1100" spc="-40" dirty="0" smtClean="0"/>
              <a:t>를</a:t>
            </a:r>
            <a:r>
              <a:rPr lang="ko-KR" altLang="en-US" sz="1100" spc="-40" dirty="0" smtClean="0"/>
              <a:t> 위한 쉬운 문법과 </a:t>
            </a:r>
            <a:r>
              <a:rPr lang="en-US" altLang="ko-KR" sz="1100" spc="-40" dirty="0" smtClean="0"/>
              <a:t>API</a:t>
            </a:r>
            <a:r>
              <a:rPr lang="ko-KR" altLang="en-US" sz="1100" spc="-40" dirty="0" smtClean="0"/>
              <a:t>를 제공하나</a:t>
            </a:r>
            <a:r>
              <a:rPr lang="en-US" altLang="ko-KR" sz="1100" spc="-40" dirty="0" smtClean="0"/>
              <a:t>, </a:t>
            </a:r>
            <a:r>
              <a:rPr lang="ko-KR" altLang="en-US" sz="1100" spc="-40" dirty="0" smtClean="0"/>
              <a:t>인터프리터를 통해 </a:t>
            </a:r>
            <a:r>
              <a:rPr lang="en-US" altLang="ko-KR" sz="1100" spc="-40" dirty="0" smtClean="0"/>
              <a:t>C</a:t>
            </a:r>
            <a:r>
              <a:rPr lang="ko-KR" altLang="en-US" sz="1100" spc="-40" dirty="0" smtClean="0"/>
              <a:t>언어로 변환되어 실행됨</a:t>
            </a:r>
            <a:endParaRPr lang="en-US" altLang="ko-KR" sz="1100" spc="-40" dirty="0" smtClean="0"/>
          </a:p>
          <a:p>
            <a:pPr marL="177800" indent="-177800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100" dirty="0" smtClean="0"/>
              <a:t>C</a:t>
            </a:r>
            <a:r>
              <a:rPr lang="ko-KR" altLang="en-US" sz="1100" dirty="0" smtClean="0"/>
              <a:t>로 구현하면 복잡한 알고리즘이 </a:t>
            </a:r>
            <a:r>
              <a:rPr lang="en-US" altLang="ko-KR" sz="1100" dirty="0" smtClean="0"/>
              <a:t>Python</a:t>
            </a:r>
            <a:r>
              <a:rPr lang="ko-KR" altLang="en-US" sz="1100" dirty="0" smtClean="0"/>
              <a:t>과 같은 인터프리터</a:t>
            </a:r>
            <a:r>
              <a:rPr lang="en-US" altLang="ko-KR" sz="1100" dirty="0" smtClean="0"/>
              <a:t>/</a:t>
            </a:r>
            <a:r>
              <a:rPr lang="ko-KR" altLang="en-US" sz="1100" dirty="0" smtClean="0"/>
              <a:t>스크립트 </a:t>
            </a:r>
            <a:r>
              <a:rPr lang="ko-KR" altLang="en-US" sz="1100" dirty="0" smtClean="0"/>
              <a:t>언어에서 제공하는 </a:t>
            </a:r>
            <a:r>
              <a:rPr lang="en-US" altLang="ko-KR" sz="1100" dirty="0" smtClean="0"/>
              <a:t>API</a:t>
            </a:r>
            <a:r>
              <a:rPr lang="ko-KR" altLang="en-US" sz="1100" dirty="0" smtClean="0"/>
              <a:t>로 간단하게 구</a:t>
            </a:r>
            <a:r>
              <a:rPr lang="ko-KR" altLang="en-US" sz="1100" dirty="0" smtClean="0"/>
              <a:t>현</a:t>
            </a:r>
            <a:r>
              <a:rPr lang="ko-KR" altLang="en-US" sz="1100" dirty="0" smtClean="0"/>
              <a:t>될 수 있음</a:t>
            </a:r>
            <a:endParaRPr lang="en-US" altLang="ko-KR" sz="1100" dirty="0" smtClean="0"/>
          </a:p>
          <a:p>
            <a:pPr marL="177800" indent="-177800">
              <a:lnSpc>
                <a:spcPct val="150000"/>
              </a:lnSpc>
              <a:buFont typeface="Wingdings" pitchFamily="2" charset="2"/>
              <a:buChar char="§"/>
            </a:pPr>
            <a:r>
              <a:rPr lang="ko-KR" altLang="en-US" sz="1100" dirty="0" smtClean="0"/>
              <a:t>인터프리터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내부를 보면서 코딩할 필요가 없으나 </a:t>
            </a:r>
            <a:r>
              <a:rPr lang="en-US" altLang="ko-KR" sz="1100" dirty="0" smtClean="0"/>
              <a:t>Python</a:t>
            </a:r>
            <a:r>
              <a:rPr lang="ko-KR" altLang="en-US" sz="1100" dirty="0" smtClean="0"/>
              <a:t>과 같은 인터프리터 언어는 </a:t>
            </a:r>
            <a:r>
              <a:rPr lang="ko-KR" altLang="en-US" sz="1100" dirty="0" smtClean="0"/>
              <a:t>내부적으로는 </a:t>
            </a:r>
            <a:r>
              <a:rPr lang="en-US" altLang="ko-KR" sz="1100" dirty="0" smtClean="0"/>
              <a:t>C</a:t>
            </a:r>
            <a:r>
              <a:rPr lang="ko-KR" altLang="en-US" sz="1100" dirty="0" smtClean="0"/>
              <a:t>언어 </a:t>
            </a:r>
            <a:r>
              <a:rPr lang="en-US" altLang="ko-KR" sz="1100" dirty="0" smtClean="0"/>
              <a:t>Native</a:t>
            </a:r>
            <a:r>
              <a:rPr lang="ko-KR" altLang="en-US" sz="1100" dirty="0" smtClean="0"/>
              <a:t>를 기반으로 </a:t>
            </a:r>
            <a:r>
              <a:rPr lang="ko-KR" altLang="en-US" sz="1100" dirty="0" smtClean="0"/>
              <a:t>작동함</a:t>
            </a:r>
            <a:endParaRPr lang="en-US" altLang="ko-KR" sz="1100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7288" y="2214554"/>
            <a:ext cx="682942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0584" y="3444728"/>
            <a:ext cx="4900628" cy="8926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1071538" y="1916660"/>
            <a:ext cx="4210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[ </a:t>
            </a:r>
            <a:r>
              <a:rPr lang="ko-KR" altLang="en-US" sz="1600" b="1" dirty="0" smtClean="0"/>
              <a:t>컴파일 언어 </a:t>
            </a:r>
            <a:r>
              <a:rPr lang="en-US" altLang="ko-KR" sz="1600" b="1" dirty="0" smtClean="0"/>
              <a:t>/ Native </a:t>
            </a:r>
            <a:r>
              <a:rPr lang="ko-KR" altLang="en-US" sz="1600" b="1" dirty="0" smtClean="0"/>
              <a:t>언어 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(ex : C/C++)</a:t>
            </a:r>
            <a:endParaRPr lang="ko-KR" alt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71538" y="3071810"/>
            <a:ext cx="41115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/>
              <a:t>[ </a:t>
            </a:r>
            <a:r>
              <a:rPr lang="ko-KR" altLang="en-US" sz="1600" b="1" dirty="0" smtClean="0"/>
              <a:t>인터프리터 </a:t>
            </a:r>
            <a:r>
              <a:rPr lang="en-US" altLang="ko-KR" sz="1600" b="1" dirty="0" smtClean="0"/>
              <a:t>/ Script</a:t>
            </a:r>
            <a:r>
              <a:rPr lang="ko-KR" altLang="en-US" sz="1600" b="1" dirty="0" smtClean="0"/>
              <a:t> 언어 </a:t>
            </a:r>
            <a:r>
              <a:rPr lang="en-US" altLang="ko-KR" sz="1600" b="1" dirty="0" smtClean="0"/>
              <a:t>]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(ex : Python)</a:t>
            </a:r>
            <a:endParaRPr lang="ko-KR" altLang="en-US" sz="1600" b="1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4321816"/>
            <a:ext cx="72866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1200694" y="5072074"/>
            <a:ext cx="73003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00B050"/>
                </a:solidFill>
                <a:latin typeface="맑은 고딕"/>
                <a:ea typeface="맑은 고딕"/>
              </a:rPr>
              <a:t>※ 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: [Python] 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파이썬 동작 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방식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(https://velog.io/@chldppwls12/python-%EB%8F%99%EC%9E%91-%EB%B0%A9%EC%8B%9D)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컴퓨터 운영체제 기초</a:t>
            </a:r>
            <a:endParaRPr lang="ko-KR" altLang="en-US" sz="3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457200" y="1277905"/>
            <a:ext cx="8186766" cy="50802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ea"/>
              <a:buAutoNum type="circleNumDbPlain" startAt="4"/>
            </a:pPr>
            <a:r>
              <a:rPr lang="en-US" altLang="ko-KR" sz="2400" b="1" dirty="0" smtClean="0"/>
              <a:t>Memory Allocation</a:t>
            </a:r>
            <a:r>
              <a:rPr lang="en-US" altLang="ko-KR" sz="1400" b="1" dirty="0" smtClean="0"/>
              <a:t> – </a:t>
            </a:r>
            <a:r>
              <a:rPr lang="ko-KR" altLang="en-US" sz="1400" b="1" dirty="0" smtClean="0"/>
              <a:t>프로그램은 </a:t>
            </a:r>
            <a:r>
              <a:rPr lang="en-US" altLang="ko-KR" sz="1400" b="1" dirty="0" smtClean="0"/>
              <a:t>RAM</a:t>
            </a:r>
            <a:r>
              <a:rPr lang="ko-KR" altLang="en-US" sz="1400" b="1" dirty="0" smtClean="0"/>
              <a:t>에 어떻게 올라가는가</a:t>
            </a:r>
            <a:r>
              <a:rPr lang="en-US" altLang="ko-KR" sz="1400" b="1" dirty="0" smtClean="0"/>
              <a:t>?</a:t>
            </a:r>
            <a:endParaRPr lang="en-US" altLang="ko-KR" sz="2400" b="1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06450" y="1785926"/>
            <a:ext cx="16764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06714" y="1901814"/>
            <a:ext cx="3580995" cy="2266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00364" y="4214818"/>
            <a:ext cx="4714908" cy="23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7247359" y="5643578"/>
            <a:ext cx="189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b="1" dirty="0" smtClean="0">
                <a:solidFill>
                  <a:srgbClr val="00B050"/>
                </a:solidFill>
                <a:latin typeface="맑은 고딕"/>
                <a:ea typeface="맑은 고딕"/>
              </a:rPr>
              <a:t>※ 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: </a:t>
            </a:r>
            <a:r>
              <a:rPr lang="ko-KR" altLang="en-US" sz="900" b="1" dirty="0" smtClean="0">
                <a:solidFill>
                  <a:srgbClr val="00B050"/>
                </a:solidFill>
              </a:rPr>
              <a:t>한양대학교 대학원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ICSL</a:t>
            </a:r>
          </a:p>
          <a:p>
            <a:r>
              <a:rPr lang="en-US" altLang="ko-KR" sz="9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          CIN9075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Operating </a:t>
            </a:r>
            <a:endParaRPr lang="en-US" altLang="ko-KR" sz="900" b="1" dirty="0" smtClean="0">
              <a:solidFill>
                <a:srgbClr val="00B050"/>
              </a:solidFill>
            </a:endParaRPr>
          </a:p>
          <a:p>
            <a:r>
              <a:rPr lang="en-US" altLang="ko-KR" sz="9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          Systems and System</a:t>
            </a:r>
          </a:p>
          <a:p>
            <a:r>
              <a:rPr lang="en-US" altLang="ko-KR" sz="9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          Programming</a:t>
            </a:r>
            <a:endParaRPr lang="ko-KR" altLang="en-US" sz="9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컴퓨터 운영체제 기초</a:t>
            </a:r>
            <a:endParaRPr lang="ko-KR" altLang="en-US" sz="3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457200" y="1277905"/>
            <a:ext cx="8186766" cy="50802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ea"/>
              <a:buAutoNum type="circleNumDbPlain" startAt="5"/>
            </a:pPr>
            <a:r>
              <a:rPr lang="en-US" altLang="ko-KR" sz="2400" b="1" dirty="0" smtClean="0"/>
              <a:t>Context Switching</a:t>
            </a:r>
            <a:r>
              <a:rPr lang="en-US" altLang="ko-KR" sz="1400" b="1" dirty="0" smtClean="0"/>
              <a:t> – </a:t>
            </a:r>
            <a:r>
              <a:rPr lang="ko-KR" altLang="en-US" sz="1400" b="1" dirty="0" smtClean="0"/>
              <a:t>수많은 프로그램은 어떻게 </a:t>
            </a:r>
            <a:r>
              <a:rPr lang="en-US" altLang="ko-KR" sz="1400" b="1" dirty="0" smtClean="0"/>
              <a:t>CPU</a:t>
            </a:r>
            <a:r>
              <a:rPr lang="ko-KR" altLang="en-US" sz="1400" b="1" dirty="0" smtClean="0"/>
              <a:t>에 의해 처리되는가</a:t>
            </a:r>
            <a:r>
              <a:rPr lang="en-US" altLang="ko-KR" sz="1400" b="1" dirty="0" smtClean="0"/>
              <a:t>?</a:t>
            </a:r>
            <a:endParaRPr lang="en-US" altLang="ko-KR" sz="2400" b="1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 l="939"/>
          <a:stretch>
            <a:fillRect/>
          </a:stretch>
        </p:blipFill>
        <p:spPr bwMode="auto">
          <a:xfrm>
            <a:off x="1643042" y="2000240"/>
            <a:ext cx="6099212" cy="428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714348" y="6357958"/>
            <a:ext cx="7740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  <a:latin typeface="맑은 고딕"/>
                <a:ea typeface="맑은 고딕"/>
              </a:rPr>
              <a:t>※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: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한양대학교 대학원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ICSL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- CIN9075 Operating Systems and System Programming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컴퓨터 운영체제 기초</a:t>
            </a:r>
            <a:endParaRPr lang="ko-KR" altLang="en-US" sz="3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457200" y="1277905"/>
            <a:ext cx="8186766" cy="50802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ea"/>
              <a:buAutoNum type="circleNumDbPlain" startAt="5"/>
            </a:pPr>
            <a:r>
              <a:rPr lang="en-US" altLang="ko-KR" sz="2400" b="1" dirty="0" smtClean="0"/>
              <a:t>Context Switching</a:t>
            </a:r>
            <a:r>
              <a:rPr lang="en-US" altLang="ko-KR" sz="1400" b="1" dirty="0" smtClean="0"/>
              <a:t> – </a:t>
            </a:r>
            <a:r>
              <a:rPr lang="ko-KR" altLang="en-US" sz="1400" b="1" dirty="0" smtClean="0"/>
              <a:t>수많은 프로그램은 어떻게 </a:t>
            </a:r>
            <a:r>
              <a:rPr lang="en-US" altLang="ko-KR" sz="1400" b="1" dirty="0" smtClean="0"/>
              <a:t>CPU</a:t>
            </a:r>
            <a:r>
              <a:rPr lang="ko-KR" altLang="en-US" sz="1400" b="1" dirty="0" smtClean="0"/>
              <a:t>에 의해 처리되는가</a:t>
            </a:r>
            <a:r>
              <a:rPr lang="en-US" altLang="ko-KR" sz="1400" b="1" dirty="0" smtClean="0"/>
              <a:t>?</a:t>
            </a:r>
            <a:endParaRPr lang="en-US" altLang="ko-KR" sz="2400" b="1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 t="11282"/>
          <a:stretch>
            <a:fillRect/>
          </a:stretch>
        </p:blipFill>
        <p:spPr bwMode="auto">
          <a:xfrm>
            <a:off x="1285852" y="2285992"/>
            <a:ext cx="6547362" cy="3932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1714480" y="1822457"/>
            <a:ext cx="441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Single Core – Multiple Thread/Process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4348" y="6357958"/>
            <a:ext cx="7740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  <a:latin typeface="맑은 고딕"/>
                <a:ea typeface="맑은 고딕"/>
              </a:rPr>
              <a:t>※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: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한양대학교 대학원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ICSL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- CIN9075 Operating Systems and System Programming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컴퓨터 운영체제 기초</a:t>
            </a:r>
            <a:endParaRPr lang="ko-KR" altLang="en-US" sz="3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457200" y="1277905"/>
            <a:ext cx="8186766" cy="50802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ea"/>
              <a:buAutoNum type="circleNumDbPlain" startAt="5"/>
            </a:pPr>
            <a:r>
              <a:rPr lang="en-US" altLang="ko-KR" sz="2400" b="1" dirty="0" smtClean="0"/>
              <a:t>Context Switching</a:t>
            </a:r>
            <a:r>
              <a:rPr lang="en-US" altLang="ko-KR" sz="1400" b="1" dirty="0" smtClean="0"/>
              <a:t> – </a:t>
            </a:r>
            <a:r>
              <a:rPr lang="ko-KR" altLang="en-US" sz="1400" b="1" dirty="0" smtClean="0"/>
              <a:t>수많은 프로그램은 어떻게 </a:t>
            </a:r>
            <a:r>
              <a:rPr lang="en-US" altLang="ko-KR" sz="1400" b="1" dirty="0" smtClean="0"/>
              <a:t>CPU</a:t>
            </a:r>
            <a:r>
              <a:rPr lang="ko-KR" altLang="en-US" sz="1400" b="1" dirty="0" smtClean="0"/>
              <a:t>에 의해 처리되는가</a:t>
            </a:r>
            <a:r>
              <a:rPr lang="en-US" altLang="ko-KR" sz="1400" b="1" dirty="0" smtClean="0"/>
              <a:t>?</a:t>
            </a:r>
            <a:endParaRPr lang="en-US" altLang="ko-KR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714480" y="1822457"/>
            <a:ext cx="465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Multiple Core – Multiple Thread/Process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4348" y="6357958"/>
            <a:ext cx="7740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</a:rPr>
              <a:t>※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: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한양대학교 대학원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ICSL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- CIN9075 Operating Systems and System Programming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85852" y="2285992"/>
            <a:ext cx="6447328" cy="3857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컴퓨터 운영체제 기초</a:t>
            </a:r>
            <a:endParaRPr lang="ko-KR" altLang="en-US" sz="3600" b="1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457200" y="1277905"/>
            <a:ext cx="8186766" cy="508022"/>
          </a:xfrm>
        </p:spPr>
        <p:txBody>
          <a:bodyPr>
            <a:noAutofit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ea"/>
              <a:buAutoNum type="circleNumDbPlain" startAt="5"/>
            </a:pPr>
            <a:r>
              <a:rPr lang="en-US" altLang="ko-KR" sz="2400" b="1" dirty="0" smtClean="0"/>
              <a:t>Context Switching</a:t>
            </a:r>
            <a:r>
              <a:rPr lang="en-US" altLang="ko-KR" sz="1400" b="1" dirty="0" smtClean="0"/>
              <a:t> – </a:t>
            </a:r>
            <a:r>
              <a:rPr lang="ko-KR" altLang="en-US" sz="1400" b="1" dirty="0" smtClean="0"/>
              <a:t>수많은 프로그램은 어떻게 </a:t>
            </a:r>
            <a:r>
              <a:rPr lang="en-US" altLang="ko-KR" sz="1400" b="1" dirty="0" smtClean="0"/>
              <a:t>CPU</a:t>
            </a:r>
            <a:r>
              <a:rPr lang="ko-KR" altLang="en-US" sz="1400" b="1" dirty="0" smtClean="0"/>
              <a:t>에 의해 처리되는가</a:t>
            </a:r>
            <a:r>
              <a:rPr lang="en-US" altLang="ko-KR" sz="1400" b="1" dirty="0" smtClean="0"/>
              <a:t>?</a:t>
            </a:r>
            <a:endParaRPr lang="en-US" altLang="ko-KR" sz="2400" b="1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42910" y="1822457"/>
            <a:ext cx="769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Hyper Threading : Multiple (Logical) Core – Multiple Thread/Process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14348" y="6357958"/>
            <a:ext cx="77403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00B050"/>
                </a:solidFill>
              </a:rPr>
              <a:t>※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: 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한양대학교 대학원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ICSL</a:t>
            </a:r>
            <a:r>
              <a:rPr lang="ko-KR" altLang="en-US" sz="1400" b="1" dirty="0" smtClean="0">
                <a:solidFill>
                  <a:srgbClr val="00B050"/>
                </a:solidFill>
              </a:rPr>
              <a:t> </a:t>
            </a:r>
            <a:r>
              <a:rPr lang="en-US" altLang="ko-KR" sz="1400" b="1" dirty="0" smtClean="0">
                <a:solidFill>
                  <a:srgbClr val="00B050"/>
                </a:solidFill>
              </a:rPr>
              <a:t>- CIN9075 Operating Systems and System Programming</a:t>
            </a:r>
            <a:endParaRPr lang="ko-KR" altLang="en-US" sz="1400" b="1" dirty="0">
              <a:solidFill>
                <a:srgbClr val="00B05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2976" y="2285992"/>
            <a:ext cx="6429420" cy="3979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7"/>
          <p:cNvGrpSpPr/>
          <p:nvPr/>
        </p:nvGrpSpPr>
        <p:grpSpPr>
          <a:xfrm>
            <a:off x="5267169" y="2570187"/>
            <a:ext cx="3690649" cy="1338828"/>
            <a:chOff x="5267169" y="2131962"/>
            <a:chExt cx="3690649" cy="1338828"/>
          </a:xfrm>
        </p:grpSpPr>
        <p:sp>
          <p:nvSpPr>
            <p:cNvPr id="20" name="TextBox 19"/>
            <p:cNvSpPr txBox="1"/>
            <p:nvPr/>
          </p:nvSpPr>
          <p:spPr>
            <a:xfrm>
              <a:off x="5267169" y="2131962"/>
              <a:ext cx="2456122" cy="1338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목      차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 </a:t>
              </a:r>
              <a:endParaRPr lang="en-US" altLang="ko-KR" b="1" dirty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임베디드 </a:t>
              </a:r>
              <a:r>
                <a:rPr lang="en-US" altLang="ko-KR" b="1" dirty="0" smtClean="0">
                  <a:solidFill>
                    <a:schemeClr val="bg1"/>
                  </a:solidFill>
                </a:rPr>
                <a:t>HW </a:t>
              </a:r>
              <a:r>
                <a:rPr lang="ko-KR" altLang="en-US" b="1" dirty="0" smtClean="0">
                  <a:solidFill>
                    <a:schemeClr val="bg1"/>
                  </a:solidFill>
                </a:rPr>
                <a:t>기초</a:t>
              </a:r>
              <a:endParaRPr lang="en-US" altLang="ko-KR" b="1" dirty="0" smtClean="0">
                <a:solidFill>
                  <a:schemeClr val="bg1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dirty="0" smtClean="0">
                  <a:solidFill>
                    <a:schemeClr val="bg1"/>
                  </a:solidFill>
                </a:rPr>
                <a:t>컴퓨터 운영체제 기초</a:t>
              </a:r>
              <a:endParaRPr lang="en-US" altLang="ko-KR" b="1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Connector 4"/>
            <p:cNvCxnSpPr/>
            <p:nvPr/>
          </p:nvCxnSpPr>
          <p:spPr>
            <a:xfrm>
              <a:off x="5357818" y="2571744"/>
              <a:ext cx="3600000" cy="158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2314226" y="2905894"/>
            <a:ext cx="1378904" cy="1040153"/>
            <a:chOff x="2314226" y="2905894"/>
            <a:chExt cx="1378904" cy="104015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0" b="100000" l="37849" r="100000">
                          <a14:foregroundMark x1="47809" y1="7292" x2="47809" y2="7292"/>
                          <a14:foregroundMark x1="48207" y1="12500" x2="48207" y2="12500"/>
                          <a14:foregroundMark x1="48008" y1="18229" x2="48008" y2="18229"/>
                          <a14:foregroundMark x1="46614" y1="28646" x2="46614" y2="28646"/>
                          <a14:foregroundMark x1="47012" y1="59375" x2="47012" y2="59375"/>
                          <a14:foregroundMark x1="67131" y1="50000" x2="67131" y2="50000"/>
                          <a14:foregroundMark x1="85657" y1="54688" x2="85657" y2="546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8975"/>
            <a:stretch/>
          </p:blipFill>
          <p:spPr>
            <a:xfrm>
              <a:off x="2384493" y="2905894"/>
              <a:ext cx="1270537" cy="799639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314226" y="3465018"/>
              <a:ext cx="1378904" cy="481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chemeClr val="bg1"/>
                  </a:solidFill>
                </a:rPr>
                <a:t>한양대학교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900" b="1" dirty="0" smtClean="0">
                  <a:solidFill>
                    <a:schemeClr val="bg1"/>
                  </a:solidFill>
                </a:rPr>
                <a:t>지능통신시스템 연구실</a:t>
              </a:r>
              <a:endParaRPr lang="en-US" altLang="ko-KR" sz="900" b="1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42139447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</a:rPr>
              <a:t>임베디드 </a:t>
            </a:r>
            <a:r>
              <a:rPr lang="en-US" altLang="ko-KR" sz="3600" b="1" dirty="0" smtClean="0">
                <a:solidFill>
                  <a:schemeClr val="bg1"/>
                </a:solidFill>
              </a:rPr>
              <a:t>HW </a:t>
            </a:r>
            <a:r>
              <a:rPr lang="ko-KR" altLang="en-US" sz="3600" b="1" dirty="0" smtClean="0">
                <a:solidFill>
                  <a:schemeClr val="bg1"/>
                </a:solidFill>
              </a:rPr>
              <a:t>기초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2767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임베디드 </a:t>
            </a:r>
            <a:r>
              <a:rPr lang="en-US" altLang="ko-KR" sz="3600" b="1" dirty="0" smtClean="0"/>
              <a:t>HW </a:t>
            </a:r>
            <a:r>
              <a:rPr lang="ko-KR" altLang="en-US" sz="3600" b="1" dirty="0" smtClean="0"/>
              <a:t>기초</a:t>
            </a:r>
            <a:endParaRPr lang="ko-KR" altLang="en-US" sz="3600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277904"/>
            <a:ext cx="8651304" cy="506178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ea"/>
              <a:buAutoNum type="circleNumDbPlain"/>
            </a:pPr>
            <a:r>
              <a:rPr lang="ko-KR" altLang="en-US" sz="2400" b="1" dirty="0" smtClean="0"/>
              <a:t>임베디드 시스템 </a:t>
            </a:r>
            <a:r>
              <a:rPr lang="en-US" altLang="ko-KR" sz="2400" b="1" dirty="0" smtClean="0"/>
              <a:t>(Embedded System)</a:t>
            </a:r>
          </a:p>
          <a:p>
            <a:pPr marL="714375" lvl="1" indent="-314325">
              <a:lnSpc>
                <a:spcPts val="1700"/>
              </a:lnSpc>
              <a:buFont typeface="Wingdings" panose="05000000000000000000" pitchFamily="2" charset="2"/>
              <a:buChar char="v"/>
            </a:pPr>
            <a:r>
              <a:rPr lang="ko-KR" altLang="en-US" sz="1400" spc="-100" dirty="0" smtClean="0"/>
              <a:t>특정한 제품이나 솔루션에서 </a:t>
            </a:r>
            <a:r>
              <a:rPr lang="ko-KR" altLang="en-US" sz="1400" b="1" spc="-100" dirty="0" smtClean="0">
                <a:solidFill>
                  <a:srgbClr val="0070C0"/>
                </a:solidFill>
              </a:rPr>
              <a:t>주어진 특수한 기능을</a:t>
            </a:r>
            <a:r>
              <a:rPr lang="en-US" altLang="ko-KR" sz="1400" b="1" spc="-100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spc="-100" dirty="0" smtClean="0">
                <a:solidFill>
                  <a:srgbClr val="0070C0"/>
                </a:solidFill>
              </a:rPr>
              <a:t>중점적으로 수행하도록 탑재되는 솔루션이나 시스템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 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pPr marL="400050" lvl="1" indent="0">
              <a:lnSpc>
                <a:spcPts val="17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en-US" altLang="ko-KR" sz="1100" b="1" dirty="0" smtClean="0">
                <a:solidFill>
                  <a:srgbClr val="00B050"/>
                </a:solidFill>
              </a:rPr>
              <a:t>(</a:t>
            </a:r>
            <a:r>
              <a:rPr lang="en-US" altLang="ko-KR" sz="1100" b="1" dirty="0" smtClean="0">
                <a:solidFill>
                  <a:srgbClr val="00B050"/>
                </a:solidFill>
                <a:latin typeface="맑은 고딕"/>
                <a:ea typeface="맑은 고딕"/>
              </a:rPr>
              <a:t>※ </a:t>
            </a:r>
            <a:r>
              <a:rPr lang="ko-KR" altLang="en-US" sz="11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1100" b="1" dirty="0" smtClean="0">
                <a:solidFill>
                  <a:srgbClr val="00B050"/>
                </a:solidFill>
              </a:rPr>
              <a:t>: </a:t>
            </a:r>
            <a:r>
              <a:rPr lang="ko-KR" altLang="en-US" sz="1100" b="1" dirty="0" smtClean="0">
                <a:solidFill>
                  <a:srgbClr val="00B050"/>
                </a:solidFill>
              </a:rPr>
              <a:t>네이버 지식백과</a:t>
            </a:r>
            <a:r>
              <a:rPr lang="en-US" altLang="ko-KR" sz="1100" b="1" dirty="0" smtClean="0">
                <a:solidFill>
                  <a:srgbClr val="00B050"/>
                </a:solidFill>
              </a:rPr>
              <a:t>, </a:t>
            </a:r>
            <a:r>
              <a:rPr lang="ko-KR" altLang="en-US" sz="1100" b="1" dirty="0" smtClean="0">
                <a:solidFill>
                  <a:srgbClr val="00B050"/>
                </a:solidFill>
              </a:rPr>
              <a:t>두산 백과</a:t>
            </a:r>
            <a:r>
              <a:rPr lang="en-US" altLang="ko-KR" sz="1100" b="1" dirty="0" smtClean="0">
                <a:solidFill>
                  <a:srgbClr val="00B050"/>
                </a:solidFill>
              </a:rPr>
              <a:t>)</a:t>
            </a:r>
          </a:p>
          <a:p>
            <a:pPr marL="714375" lvl="1" indent="-314325">
              <a:lnSpc>
                <a:spcPts val="1700"/>
              </a:lnSpc>
              <a:buFont typeface="Wingdings" panose="05000000000000000000" pitchFamily="2" charset="2"/>
              <a:buChar char="v"/>
            </a:pPr>
            <a:r>
              <a:rPr lang="ko-KR" altLang="en-US" sz="1400" spc="-160" dirty="0" smtClean="0"/>
              <a:t>임베디드 시스템은 </a:t>
            </a:r>
            <a:r>
              <a:rPr lang="en-US" altLang="ko-KR" sz="1400" spc="-160" dirty="0" smtClean="0"/>
              <a:t>PC</a:t>
            </a:r>
            <a:r>
              <a:rPr lang="ko-KR" altLang="en-US" sz="1400" spc="-160" dirty="0" smtClean="0"/>
              <a:t>와 달리 범용적인 목적이 아닌 </a:t>
            </a:r>
            <a:r>
              <a:rPr lang="ko-KR" altLang="en-US" sz="1400" b="1" spc="-160" dirty="0" smtClean="0">
                <a:solidFill>
                  <a:schemeClr val="accent5"/>
                </a:solidFill>
              </a:rPr>
              <a:t>소수의 특수한 목적 또는 프로그램 수행을 위해서 사용함</a:t>
            </a:r>
            <a:endParaRPr lang="en-US" altLang="ko-KR" sz="1400" b="1" spc="-160" dirty="0" smtClean="0">
              <a:solidFill>
                <a:schemeClr val="accent5"/>
              </a:solidFill>
            </a:endParaRPr>
          </a:p>
          <a:p>
            <a:pPr marL="742950" lvl="2" indent="0">
              <a:lnSpc>
                <a:spcPts val="1700"/>
              </a:lnSpc>
              <a:buNone/>
            </a:pPr>
            <a:r>
              <a:rPr lang="en-US" altLang="ko-KR" sz="1200" dirty="0" smtClean="0"/>
              <a:t>ex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PC – </a:t>
            </a:r>
            <a:r>
              <a:rPr lang="ko-KR" altLang="en-US" sz="1200" dirty="0" smtClean="0"/>
              <a:t>인터넷</a:t>
            </a:r>
            <a:r>
              <a:rPr lang="en-US" altLang="ko-KR" sz="1200" dirty="0" smtClean="0"/>
              <a:t> + </a:t>
            </a:r>
            <a:r>
              <a:rPr lang="ko-KR" altLang="en-US" sz="1200" dirty="0" smtClean="0"/>
              <a:t>동영상 </a:t>
            </a:r>
            <a:r>
              <a:rPr lang="en-US" altLang="ko-KR" sz="1200" dirty="0" smtClean="0"/>
              <a:t>+ </a:t>
            </a:r>
            <a:r>
              <a:rPr lang="ko-KR" altLang="en-US" sz="1200" dirty="0" smtClean="0"/>
              <a:t>게임 </a:t>
            </a:r>
            <a:r>
              <a:rPr lang="en-US" altLang="ko-KR" sz="1200" dirty="0" smtClean="0"/>
              <a:t>+ </a:t>
            </a:r>
            <a:r>
              <a:rPr lang="ko-KR" altLang="en-US" sz="1200" dirty="0" smtClean="0"/>
              <a:t>문서 작업 등을 동시에 같이 수행 가능</a:t>
            </a:r>
            <a:endParaRPr lang="en-US" altLang="ko-KR" sz="1200" dirty="0" smtClean="0"/>
          </a:p>
          <a:p>
            <a:pPr marL="742950" lvl="2" indent="0">
              <a:lnSpc>
                <a:spcPts val="1700"/>
              </a:lnSpc>
              <a:buNone/>
            </a:pPr>
            <a:r>
              <a:rPr lang="en-US" altLang="ko-KR" sz="1200" dirty="0"/>
              <a:t>e</a:t>
            </a:r>
            <a:r>
              <a:rPr lang="en-US" altLang="ko-KR" sz="1200" dirty="0" smtClean="0"/>
              <a:t>x : </a:t>
            </a:r>
            <a:r>
              <a:rPr lang="ko-KR" altLang="en-US" sz="1200" dirty="0" smtClean="0"/>
              <a:t>임베디드 시스템 </a:t>
            </a:r>
            <a:r>
              <a:rPr lang="en-US" altLang="ko-KR" sz="1200" dirty="0" smtClean="0"/>
              <a:t>– </a:t>
            </a:r>
            <a:r>
              <a:rPr lang="ko-KR" altLang="en-US" sz="1200" dirty="0" smtClean="0"/>
              <a:t>유무선 통신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영상 처리 </a:t>
            </a:r>
            <a:r>
              <a:rPr lang="en-US" altLang="ko-KR" sz="1200" dirty="0" smtClean="0"/>
              <a:t>/ </a:t>
            </a:r>
            <a:r>
              <a:rPr lang="ko-KR" altLang="en-US" sz="1200" dirty="0" smtClean="0"/>
              <a:t>모터 제어 등 소수 특수한 목적에 집중함</a:t>
            </a:r>
            <a:r>
              <a:rPr lang="en-US" altLang="ko-KR" sz="1200" dirty="0" smtClean="0"/>
              <a:t> </a:t>
            </a:r>
            <a:endParaRPr lang="en-US" altLang="ko-KR" sz="1200" dirty="0"/>
          </a:p>
          <a:p>
            <a:pPr marL="714375" lvl="1" indent="-314325">
              <a:lnSpc>
                <a:spcPts val="17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최근 반도체 분야의 기술 혁신으로 인해 </a:t>
            </a:r>
            <a:r>
              <a:rPr lang="en-US" altLang="ko-KR" sz="1400" b="1" dirty="0" smtClean="0">
                <a:solidFill>
                  <a:schemeClr val="accent5"/>
                </a:solidFill>
              </a:rPr>
              <a:t>On-Board </a:t>
            </a:r>
            <a:r>
              <a:rPr lang="ko-KR" altLang="en-US" sz="1400" b="1" dirty="0" smtClean="0">
                <a:solidFill>
                  <a:schemeClr val="accent5"/>
                </a:solidFill>
              </a:rPr>
              <a:t>기능과 스펙이 비약적인 발전을 이룸</a:t>
            </a:r>
            <a:endParaRPr lang="en-US" altLang="ko-KR" sz="1400" b="1" dirty="0" smtClean="0">
              <a:solidFill>
                <a:schemeClr val="accent5"/>
              </a:solidFill>
            </a:endParaRPr>
          </a:p>
          <a:p>
            <a:pPr marL="714375" lvl="1" indent="-314325">
              <a:lnSpc>
                <a:spcPts val="17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과거 임베디드 보드에는 간단한 단일 </a:t>
            </a:r>
            <a:r>
              <a:rPr lang="en-US" altLang="ko-KR" sz="1400" dirty="0" smtClean="0"/>
              <a:t>Loop </a:t>
            </a:r>
            <a:r>
              <a:rPr lang="ko-KR" altLang="en-US" sz="1400" dirty="0" smtClean="0"/>
              <a:t>프로그램만 들어갈 수 있었다면</a:t>
            </a:r>
            <a:r>
              <a:rPr lang="en-US" altLang="ko-KR" sz="1400" dirty="0" smtClean="0"/>
              <a:t>, </a:t>
            </a:r>
          </a:p>
          <a:p>
            <a:pPr marL="400050" lvl="1" indent="0">
              <a:lnSpc>
                <a:spcPts val="1700"/>
              </a:lnSpc>
              <a:buNone/>
            </a:pPr>
            <a:r>
              <a:rPr lang="en-US" altLang="ko-KR" sz="1400" dirty="0" smtClean="0"/>
              <a:t>     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최근 임베디드 시스템은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SBC (Single Board Computer) 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등장으로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RTOS, Linux, Android 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등 </a:t>
            </a:r>
            <a:endParaRPr lang="en-US" altLang="ko-KR" sz="1400" b="1" dirty="0" smtClean="0">
              <a:solidFill>
                <a:srgbClr val="7030A0"/>
              </a:solidFill>
            </a:endParaRPr>
          </a:p>
          <a:p>
            <a:pPr marL="400050" lvl="1" indent="0">
              <a:lnSpc>
                <a:spcPts val="1700"/>
              </a:lnSpc>
              <a:buNone/>
            </a:pPr>
            <a:r>
              <a:rPr lang="en-US" altLang="ko-KR" sz="1400" b="1" dirty="0">
                <a:solidFill>
                  <a:srgbClr val="7030A0"/>
                </a:solidFill>
              </a:rPr>
              <a:t> 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    OS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급 프로그램을 넣어 사용할 수 있는 수준까지 올라옴</a:t>
            </a:r>
            <a:r>
              <a:rPr lang="en-US" altLang="ko-KR" sz="1400" b="1" dirty="0" smtClean="0">
                <a:solidFill>
                  <a:srgbClr val="7030A0"/>
                </a:solidFill>
              </a:rPr>
              <a:t>.</a:t>
            </a:r>
            <a:endParaRPr lang="en-US" altLang="ko-KR" sz="1400" b="1" dirty="0">
              <a:solidFill>
                <a:srgbClr val="7030A0"/>
              </a:solidFill>
            </a:endParaRPr>
          </a:p>
          <a:p>
            <a:pPr marL="400050" lvl="1" indent="0">
              <a:lnSpc>
                <a:spcPts val="1900"/>
              </a:lnSpc>
              <a:buNone/>
            </a:pPr>
            <a:endParaRPr lang="en-US" altLang="ko-KR" sz="1400" spc="-1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1599" y="5910371"/>
            <a:ext cx="8008851" cy="830997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ko-KR" altLang="en-US" sz="1200" dirty="0"/>
              <a:t>최근 임베디드 </a:t>
            </a:r>
            <a:r>
              <a:rPr lang="en-US" altLang="ko-KR" sz="1200" dirty="0"/>
              <a:t>SW ∙ HW </a:t>
            </a:r>
            <a:r>
              <a:rPr lang="ko-KR" altLang="en-US" sz="1200" dirty="0" smtClean="0"/>
              <a:t>설계는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Open-Source ∙ </a:t>
            </a:r>
            <a:r>
              <a:rPr lang="en-US" altLang="ko-KR" sz="1200" b="1" dirty="0">
                <a:solidFill>
                  <a:srgbClr val="0070C0"/>
                </a:solidFill>
              </a:rPr>
              <a:t>Open-Hardware </a:t>
            </a:r>
            <a:r>
              <a:rPr lang="ko-KR" altLang="en-US" sz="1200" b="1" dirty="0">
                <a:solidFill>
                  <a:srgbClr val="0070C0"/>
                </a:solidFill>
              </a:rPr>
              <a:t>중심의 개발 철학</a:t>
            </a:r>
            <a:r>
              <a:rPr lang="ko-KR" altLang="en-US" sz="1200" dirty="0"/>
              <a:t>이 형성되었으며</a:t>
            </a:r>
            <a:r>
              <a:rPr lang="en-US" altLang="ko-KR" sz="1200" dirty="0"/>
              <a:t>,</a:t>
            </a:r>
            <a:r>
              <a:rPr lang="ko-KR" altLang="en-US" sz="1200" dirty="0"/>
              <a:t> </a:t>
            </a:r>
            <a:endParaRPr lang="en-US" altLang="ko-KR" sz="1200" dirty="0" smtClean="0"/>
          </a:p>
          <a:p>
            <a:pPr marL="0" lvl="1" algn="ctr"/>
            <a:r>
              <a:rPr lang="ko-KR" altLang="en-US" sz="1200" dirty="0" smtClean="0"/>
              <a:t>사용하기 </a:t>
            </a:r>
            <a:r>
              <a:rPr lang="ko-KR" altLang="en-US" sz="1200" dirty="0"/>
              <a:t>쉬운 다양한 임베디드 플랫폼이 등장하고 있음</a:t>
            </a:r>
            <a:r>
              <a:rPr lang="en-US" altLang="ko-KR" sz="1200" dirty="0"/>
              <a:t>. </a:t>
            </a:r>
            <a:endParaRPr lang="en-US" altLang="ko-KR" sz="1200" dirty="0" smtClean="0"/>
          </a:p>
          <a:p>
            <a:pPr marL="0" lvl="1" algn="ctr"/>
            <a:r>
              <a:rPr lang="ko-KR" altLang="en-US" sz="1200" dirty="0" smtClean="0"/>
              <a:t>현재 </a:t>
            </a:r>
            <a:r>
              <a:rPr lang="ko-KR" altLang="en-US" sz="1200" dirty="0"/>
              <a:t>주요 </a:t>
            </a:r>
            <a:r>
              <a:rPr lang="ko-KR" altLang="en-US" sz="1200" dirty="0" smtClean="0"/>
              <a:t>트렌드는 </a:t>
            </a:r>
            <a:r>
              <a:rPr lang="ko-KR" altLang="en-US" sz="1200" b="1" dirty="0">
                <a:solidFill>
                  <a:srgbClr val="0070C0"/>
                </a:solidFill>
              </a:rPr>
              <a:t>오픈 소스 </a:t>
            </a:r>
            <a:r>
              <a:rPr lang="en-US" altLang="ko-KR" sz="1200" b="1" dirty="0">
                <a:solidFill>
                  <a:srgbClr val="0070C0"/>
                </a:solidFill>
              </a:rPr>
              <a:t>HW </a:t>
            </a:r>
            <a:r>
              <a:rPr lang="ko-KR" altLang="en-US" sz="1200" b="1" dirty="0">
                <a:solidFill>
                  <a:srgbClr val="0070C0"/>
                </a:solidFill>
              </a:rPr>
              <a:t>플랫폼을 기반으로 </a:t>
            </a:r>
            <a:endParaRPr lang="en-US" altLang="ko-KR" sz="1200" b="1" dirty="0" smtClean="0">
              <a:solidFill>
                <a:srgbClr val="0070C0"/>
              </a:solidFill>
            </a:endParaRPr>
          </a:p>
          <a:p>
            <a:pPr marL="0" lvl="1" algn="ctr"/>
            <a:r>
              <a:rPr lang="ko-KR" altLang="en-US" sz="1200" b="1" dirty="0" smtClean="0">
                <a:solidFill>
                  <a:srgbClr val="0070C0"/>
                </a:solidFill>
              </a:rPr>
              <a:t>오픈 </a:t>
            </a:r>
            <a:r>
              <a:rPr lang="ko-KR" altLang="en-US" sz="1200" b="1" dirty="0">
                <a:solidFill>
                  <a:srgbClr val="0070C0"/>
                </a:solidFill>
              </a:rPr>
              <a:t>소스 </a:t>
            </a:r>
            <a:r>
              <a:rPr lang="en-US" altLang="ko-KR" sz="1200" b="1" dirty="0">
                <a:solidFill>
                  <a:srgbClr val="0070C0"/>
                </a:solidFill>
              </a:rPr>
              <a:t>SW </a:t>
            </a:r>
            <a:r>
              <a:rPr lang="ko-KR" altLang="en-US" sz="1200" b="1" dirty="0">
                <a:solidFill>
                  <a:srgbClr val="0070C0"/>
                </a:solidFill>
              </a:rPr>
              <a:t>이용한 고성능 ∙ 고기능 소프트웨어 </a:t>
            </a:r>
            <a:r>
              <a:rPr lang="en-US" altLang="ko-KR" sz="1200" b="1" dirty="0">
                <a:solidFill>
                  <a:srgbClr val="0070C0"/>
                </a:solidFill>
              </a:rPr>
              <a:t>(</a:t>
            </a:r>
            <a:r>
              <a:rPr lang="ko-KR" altLang="en-US" sz="1200" b="1" dirty="0">
                <a:solidFill>
                  <a:srgbClr val="0070C0"/>
                </a:solidFill>
              </a:rPr>
              <a:t>인공지능</a:t>
            </a:r>
            <a:r>
              <a:rPr lang="en-US" altLang="ko-KR" sz="1200" b="1" dirty="0">
                <a:solidFill>
                  <a:srgbClr val="0070C0"/>
                </a:solidFill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</a:rPr>
              <a:t>실시간 </a:t>
            </a:r>
            <a:r>
              <a:rPr lang="ko-KR" altLang="en-US" sz="1200" b="1" dirty="0" err="1">
                <a:solidFill>
                  <a:srgbClr val="0070C0"/>
                </a:solidFill>
              </a:rPr>
              <a:t>고용량</a:t>
            </a:r>
            <a:r>
              <a:rPr lang="ko-KR" altLang="en-US" sz="1200" b="1" dirty="0">
                <a:solidFill>
                  <a:srgbClr val="0070C0"/>
                </a:solidFill>
              </a:rPr>
              <a:t> 센서 처리 등</a:t>
            </a:r>
            <a:r>
              <a:rPr lang="en-US" altLang="ko-KR" sz="1200" b="1" dirty="0">
                <a:solidFill>
                  <a:srgbClr val="0070C0"/>
                </a:solidFill>
              </a:rPr>
              <a:t>)</a:t>
            </a:r>
            <a:r>
              <a:rPr lang="ko-KR" altLang="en-US" sz="1200" b="1" dirty="0">
                <a:solidFill>
                  <a:srgbClr val="0070C0"/>
                </a:solidFill>
              </a:rPr>
              <a:t>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개발 </a:t>
            </a:r>
            <a:endParaRPr lang="en-US" altLang="ko-KR" sz="1200" b="1" dirty="0">
              <a:solidFill>
                <a:srgbClr val="0070C0"/>
              </a:solidFill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1043607" y="4240676"/>
            <a:ext cx="1328050" cy="1565649"/>
            <a:chOff x="1152600" y="3941594"/>
            <a:chExt cx="1467068" cy="1883409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0674" y="3941594"/>
              <a:ext cx="830919" cy="145252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152600" y="5394116"/>
              <a:ext cx="14670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STM32F429I-DISC1</a:t>
              </a:r>
            </a:p>
            <a:p>
              <a:pPr algn="ctr"/>
              <a:r>
                <a:rPr lang="en-US" altLang="ko-KR" sz="1100" b="1" dirty="0" smtClean="0"/>
                <a:t>ARM </a:t>
              </a:r>
              <a:r>
                <a:rPr lang="ko-KR" altLang="en-US" sz="1100" b="1" dirty="0" err="1" smtClean="0"/>
                <a:t>개발보드</a:t>
              </a:r>
              <a:endParaRPr lang="ko-KR" altLang="en-US" sz="1100" b="1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7199010" y="4238607"/>
            <a:ext cx="1477446" cy="1422641"/>
            <a:chOff x="2843808" y="3933056"/>
            <a:chExt cx="1632103" cy="171137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48983" y="3933056"/>
              <a:ext cx="1626928" cy="143299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843808" y="5382823"/>
              <a:ext cx="151035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err="1" smtClean="0"/>
                <a:t>Nvidia</a:t>
              </a:r>
              <a:r>
                <a:rPr lang="en-US" altLang="ko-KR" sz="1100" b="1" dirty="0" smtClean="0"/>
                <a:t> Jetson Nano</a:t>
              </a:r>
              <a:endParaRPr lang="ko-KR" altLang="en-US" sz="1100" b="1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823047" y="4221089"/>
            <a:ext cx="1984763" cy="1405412"/>
            <a:chOff x="5403811" y="3933056"/>
            <a:chExt cx="2192525" cy="169065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03811" y="3933056"/>
              <a:ext cx="2192525" cy="1432990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5912403" y="5362097"/>
              <a:ext cx="103586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Raspberry Pi</a:t>
              </a:r>
              <a:endParaRPr lang="ko-KR" altLang="en-US" sz="1100" b="1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626922" y="4240677"/>
            <a:ext cx="1785584" cy="1436691"/>
            <a:chOff x="2735914" y="3941595"/>
            <a:chExt cx="1972497" cy="1728278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35914" y="3941595"/>
              <a:ext cx="1972497" cy="142790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987824" y="5408263"/>
              <a:ext cx="14334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Arduino Uno MCU</a:t>
              </a:r>
              <a:endParaRPr lang="ko-KR" altLang="en-US" sz="1100" b="1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임베디드 </a:t>
            </a:r>
            <a:r>
              <a:rPr lang="en-US" altLang="ko-KR" sz="3600" b="1" dirty="0" smtClean="0"/>
              <a:t>HW </a:t>
            </a:r>
            <a:r>
              <a:rPr lang="ko-KR" altLang="en-US" sz="3600" b="1" dirty="0" smtClean="0"/>
              <a:t>기초</a:t>
            </a:r>
            <a:endParaRPr lang="ko-KR" altLang="en-US" sz="3600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277904"/>
            <a:ext cx="8435280" cy="506178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ea"/>
              <a:buAutoNum type="circleNumDbPlain" startAt="2"/>
            </a:pPr>
            <a:r>
              <a:rPr lang="en-US" altLang="ko-KR" sz="2400" b="1" dirty="0" smtClean="0"/>
              <a:t>MCU (Micro-Controller Unit)</a:t>
            </a:r>
          </a:p>
          <a:p>
            <a:pPr marL="714375" lvl="1" indent="-31432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1" dirty="0" smtClean="0">
                <a:solidFill>
                  <a:srgbClr val="0070C0"/>
                </a:solidFill>
              </a:rPr>
              <a:t>Microprocessor, I/O, Memory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등을 하나의 칩 또는 보드로 구성한 제품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출처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네이버 지식 백과</a:t>
            </a:r>
            <a:r>
              <a:rPr lang="en-US" altLang="ko-KR" sz="1200" dirty="0" smtClean="0"/>
              <a:t>)</a:t>
            </a:r>
            <a:endParaRPr lang="en-US" altLang="ko-KR" sz="1400" dirty="0" smtClean="0"/>
          </a:p>
          <a:p>
            <a:pPr marL="714375" lvl="1" indent="-31432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MCU</a:t>
            </a:r>
            <a:r>
              <a:rPr lang="ko-KR" altLang="en-US" sz="1400" dirty="0" smtClean="0"/>
              <a:t>는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다양한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I/O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 (LED,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모터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200" b="1" dirty="0" smtClean="0">
                <a:solidFill>
                  <a:srgbClr val="0070C0"/>
                </a:solidFill>
              </a:rPr>
              <a:t>버튼 등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)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제어에 특화</a:t>
            </a:r>
            <a:r>
              <a:rPr lang="ko-KR" altLang="en-US" sz="1400" dirty="0" smtClean="0"/>
              <a:t>되어 사용됨</a:t>
            </a:r>
            <a:endParaRPr lang="en-US" altLang="ko-KR" sz="1400" dirty="0" smtClean="0"/>
          </a:p>
          <a:p>
            <a:pPr marL="714375" lvl="1" indent="-31432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spc="-100" dirty="0" smtClean="0"/>
              <a:t>소수의 특수한 목적을 수행하기 위해 만드는 </a:t>
            </a:r>
            <a:r>
              <a:rPr lang="ko-KR" altLang="en-US" sz="1400" b="1" spc="-100" dirty="0" smtClean="0">
                <a:solidFill>
                  <a:srgbClr val="0070C0"/>
                </a:solidFill>
              </a:rPr>
              <a:t>임베디드 시스템을 위해 </a:t>
            </a:r>
            <a:r>
              <a:rPr lang="en-US" altLang="ko-KR" sz="1400" b="1" spc="-100" dirty="0" smtClean="0">
                <a:solidFill>
                  <a:srgbClr val="0070C0"/>
                </a:solidFill>
              </a:rPr>
              <a:t>MCU</a:t>
            </a:r>
            <a:r>
              <a:rPr lang="ko-KR" altLang="en-US" sz="1400" b="1" spc="-100" dirty="0" smtClean="0">
                <a:solidFill>
                  <a:srgbClr val="0070C0"/>
                </a:solidFill>
              </a:rPr>
              <a:t>를 설계함</a:t>
            </a:r>
            <a:endParaRPr lang="en-US" altLang="ko-KR" sz="1400" b="1" spc="-100" dirty="0" smtClean="0">
              <a:solidFill>
                <a:srgbClr val="0070C0"/>
              </a:solidFill>
            </a:endParaRPr>
          </a:p>
          <a:p>
            <a:pPr marL="714375" lvl="1" indent="-31432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MCU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PC</a:t>
            </a:r>
            <a:r>
              <a:rPr lang="ko-KR" altLang="en-US" sz="1400" dirty="0" smtClean="0"/>
              <a:t>와 달리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범용성이 낮기에 </a:t>
            </a:r>
            <a:r>
              <a:rPr lang="ko-KR" altLang="en-US" sz="1400" dirty="0" smtClean="0"/>
              <a:t>고성능의 하드웨어를 요구하지 않음</a:t>
            </a:r>
            <a:r>
              <a:rPr lang="en-US" altLang="ko-KR" sz="1400" dirty="0" smtClean="0"/>
              <a:t>.</a:t>
            </a:r>
          </a:p>
          <a:p>
            <a:pPr marL="400050" lvl="1" indent="0">
              <a:lnSpc>
                <a:spcPct val="150000"/>
              </a:lnSpc>
              <a:buNone/>
            </a:pPr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그러나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I/O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에 직접 연결되어 제어하기에 반응속도가 비교적 빠름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</a:p>
          <a:p>
            <a:pPr marL="714375" lvl="1" indent="-31432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MCU</a:t>
            </a:r>
            <a:r>
              <a:rPr lang="ko-KR" altLang="en-US" sz="1400" dirty="0" smtClean="0"/>
              <a:t>는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특수한 기능을 고속으로 수행</a:t>
            </a:r>
            <a:r>
              <a:rPr lang="ko-KR" altLang="en-US" sz="1400" dirty="0" smtClean="0"/>
              <a:t>하기 위해 </a:t>
            </a:r>
            <a:r>
              <a:rPr lang="en-US" altLang="ko-KR" sz="1400" dirty="0" smtClean="0"/>
              <a:t>PC </a:t>
            </a:r>
            <a:r>
              <a:rPr lang="ko-KR" altLang="en-US" sz="1400" dirty="0" smtClean="0"/>
              <a:t>또는 </a:t>
            </a:r>
            <a:r>
              <a:rPr lang="en-US" altLang="ko-KR" sz="1400" dirty="0" smtClean="0"/>
              <a:t>SBC (Single Board Computer)</a:t>
            </a:r>
            <a:r>
              <a:rPr lang="ko-KR" altLang="en-US" sz="1400" dirty="0" smtClean="0"/>
              <a:t>와 같은 범용성 플랫폼과 분리되어 사용됨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marL="714375" lvl="1" indent="-31432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주로 </a:t>
            </a:r>
            <a:r>
              <a:rPr lang="en-US" altLang="ko-KR" sz="1400" dirty="0" smtClean="0"/>
              <a:t>MCU</a:t>
            </a:r>
            <a:r>
              <a:rPr lang="ko-KR" altLang="en-US" sz="1400" dirty="0" smtClean="0"/>
              <a:t>라 부르지만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아주 가끔씩 </a:t>
            </a:r>
            <a:r>
              <a:rPr lang="en-US" altLang="ko-KR" sz="1400" dirty="0" smtClean="0"/>
              <a:t>‘</a:t>
            </a:r>
            <a:r>
              <a:rPr lang="en-US" altLang="ko-KR" sz="1400" dirty="0" err="1" smtClean="0"/>
              <a:t>Micom</a:t>
            </a:r>
            <a:r>
              <a:rPr lang="en-US" altLang="ko-KR" sz="14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err="1" smtClean="0"/>
              <a:t>마이콤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/ Micro-Computer)</a:t>
            </a:r>
            <a:r>
              <a:rPr lang="en-US" altLang="ko-KR" sz="1400" dirty="0" smtClean="0"/>
              <a:t>’</a:t>
            </a:r>
            <a:r>
              <a:rPr lang="ko-KR" altLang="en-US" sz="1400" dirty="0" smtClean="0"/>
              <a:t>라 부르는 경우도 있음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116696" y="4785951"/>
            <a:ext cx="1467068" cy="1883409"/>
            <a:chOff x="1152600" y="3941594"/>
            <a:chExt cx="1467068" cy="188340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0674" y="3941594"/>
              <a:ext cx="830919" cy="145252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152600" y="5394116"/>
              <a:ext cx="146706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STM32F429I-DISC1</a:t>
              </a:r>
            </a:p>
            <a:p>
              <a:pPr algn="ctr"/>
              <a:r>
                <a:rPr lang="en-US" altLang="ko-KR" sz="1100" b="1" dirty="0" smtClean="0"/>
                <a:t>ARM </a:t>
              </a:r>
              <a:r>
                <a:rPr lang="ko-KR" altLang="en-US" sz="1100" b="1" dirty="0" err="1" smtClean="0"/>
                <a:t>개발보드</a:t>
              </a:r>
              <a:endParaRPr lang="ko-KR" altLang="en-US" sz="1100" b="1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816496" y="4785951"/>
            <a:ext cx="1972497" cy="1728278"/>
            <a:chOff x="2735914" y="3941595"/>
            <a:chExt cx="1972497" cy="1728278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5914" y="3941595"/>
              <a:ext cx="1972497" cy="142790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987824" y="5408263"/>
              <a:ext cx="14334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Arduino Uno MCU</a:t>
              </a:r>
              <a:endParaRPr lang="ko-KR" altLang="en-US" sz="1100" b="1" dirty="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952780" y="4785951"/>
            <a:ext cx="1867692" cy="1728278"/>
            <a:chOff x="4864548" y="4785951"/>
            <a:chExt cx="1867692" cy="17282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81119" y="4785951"/>
              <a:ext cx="1597320" cy="1466668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864548" y="6252619"/>
              <a:ext cx="186769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/>
                <a:t>NEWTC</a:t>
              </a:r>
              <a:r>
                <a:rPr lang="ko-KR" altLang="en-US" sz="1100" b="1" dirty="0" smtClean="0"/>
                <a:t>사 </a:t>
              </a:r>
              <a:r>
                <a:rPr lang="en-US" altLang="ko-KR" sz="1100" b="1" dirty="0" err="1" smtClean="0"/>
                <a:t>Atmega</a:t>
              </a:r>
              <a:r>
                <a:rPr lang="en-US" altLang="ko-KR" sz="1100" b="1" dirty="0" smtClean="0"/>
                <a:t> 128</a:t>
              </a:r>
              <a:endParaRPr lang="ko-KR" altLang="en-US" sz="1100" b="1" dirty="0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62" y="5487287"/>
            <a:ext cx="2082354" cy="103350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81890" y="4756521"/>
            <a:ext cx="1565198" cy="79017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40898" y="5267065"/>
            <a:ext cx="8611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Intel 8051</a:t>
            </a:r>
            <a:endParaRPr lang="ko-KR" altLang="en-US" sz="11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639158" y="6407750"/>
            <a:ext cx="13628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Atmel</a:t>
            </a:r>
            <a:r>
              <a:rPr lang="ko-KR" altLang="en-US" sz="1100" b="1" dirty="0" smtClean="0"/>
              <a:t>사 </a:t>
            </a:r>
            <a:r>
              <a:rPr lang="en-US" altLang="ko-KR" sz="1100" b="1" dirty="0" smtClean="0"/>
              <a:t>AT89S52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xmlns="" val="3468656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임베디드 </a:t>
            </a:r>
            <a:r>
              <a:rPr lang="en-US" altLang="ko-KR" sz="3600" b="1" dirty="0" smtClean="0"/>
              <a:t>HW </a:t>
            </a:r>
            <a:r>
              <a:rPr lang="ko-KR" altLang="en-US" sz="3600" b="1" dirty="0" smtClean="0"/>
              <a:t>기초</a:t>
            </a:r>
            <a:endParaRPr lang="ko-KR" altLang="en-US" sz="3600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277904"/>
            <a:ext cx="8435280" cy="506178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ea"/>
              <a:buAutoNum type="circleNumDbPlain" startAt="3"/>
            </a:pPr>
            <a:r>
              <a:rPr lang="en-US" altLang="ko-KR" sz="2400" b="1" dirty="0" smtClean="0"/>
              <a:t>EEPROM</a:t>
            </a:r>
          </a:p>
          <a:p>
            <a:pPr marL="714375" lvl="1" indent="-314325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Electronically Erasable Programmable Read-Only Memory</a:t>
            </a:r>
          </a:p>
          <a:p>
            <a:pPr marL="714375" lvl="1" indent="-314325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600" b="1" spc="-100" dirty="0" smtClean="0">
                <a:solidFill>
                  <a:srgbClr val="0070C0"/>
                </a:solidFill>
              </a:rPr>
              <a:t>비휘발성 메모리</a:t>
            </a:r>
            <a:r>
              <a:rPr lang="en-US" altLang="ko-KR" sz="1200" b="1" spc="-100" dirty="0" smtClean="0">
                <a:solidFill>
                  <a:srgbClr val="0070C0"/>
                </a:solidFill>
              </a:rPr>
              <a:t>(Non-Volatile Memory)</a:t>
            </a:r>
            <a:r>
              <a:rPr lang="ko-KR" altLang="en-US" sz="1600" spc="-100" dirty="0" smtClean="0"/>
              <a:t>로 전기적 신호를 이용하여 데이터 저장 ∙ 유지하는 방식</a:t>
            </a:r>
            <a:endParaRPr lang="en-US" altLang="ko-KR" sz="1600" spc="-100" dirty="0" smtClean="0"/>
          </a:p>
          <a:p>
            <a:pPr marL="714375" lvl="1" indent="-314325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>
                <a:solidFill>
                  <a:srgbClr val="7030A0"/>
                </a:solidFill>
              </a:rPr>
              <a:t>제작한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SW 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코드가 저장되는 </a:t>
            </a:r>
            <a:r>
              <a:rPr lang="en-US" altLang="ko-KR" sz="1600" b="1" dirty="0" smtClean="0">
                <a:solidFill>
                  <a:srgbClr val="7030A0"/>
                </a:solidFill>
              </a:rPr>
              <a:t>‘Code Memory’ 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공간으로 사용됨</a:t>
            </a:r>
            <a:endParaRPr lang="en-US" altLang="ko-KR" sz="1600" b="1" dirty="0">
              <a:solidFill>
                <a:srgbClr val="7030A0"/>
              </a:solidFill>
            </a:endParaRPr>
          </a:p>
          <a:p>
            <a:pPr marL="457200" indent="-457200">
              <a:lnSpc>
                <a:spcPct val="110000"/>
              </a:lnSpc>
              <a:buFont typeface="+mj-ea"/>
              <a:buAutoNum type="circleNumDbPlain" startAt="3"/>
            </a:pPr>
            <a:r>
              <a:rPr lang="en-US" altLang="ko-KR" sz="2400" b="1" dirty="0" smtClean="0"/>
              <a:t>FLASH Memory</a:t>
            </a:r>
            <a:endParaRPr lang="en-US" altLang="ko-KR" sz="2400" b="1" dirty="0"/>
          </a:p>
          <a:p>
            <a:pPr marL="714375" lvl="1" indent="-314325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smtClean="0"/>
              <a:t>EEPROM</a:t>
            </a:r>
            <a:r>
              <a:rPr lang="ko-KR" altLang="en-US" sz="1600" dirty="0" smtClean="0"/>
              <a:t>를 기반으로 발전된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비휘발성 메모리 </a:t>
            </a:r>
            <a:r>
              <a:rPr lang="en-US" altLang="ko-KR" sz="1200" b="1" dirty="0" smtClean="0">
                <a:solidFill>
                  <a:srgbClr val="0070C0"/>
                </a:solidFill>
              </a:rPr>
              <a:t>(Non-Volatile Memory)</a:t>
            </a:r>
            <a:endParaRPr lang="en-US" altLang="ko-KR" sz="1600" b="1" dirty="0" smtClean="0">
              <a:solidFill>
                <a:srgbClr val="0070C0"/>
              </a:solidFill>
            </a:endParaRPr>
          </a:p>
          <a:p>
            <a:pPr marL="714375" lvl="1" indent="-314325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 smtClean="0"/>
              <a:t>전기적 신호를 이용한 고속 </a:t>
            </a:r>
            <a:r>
              <a:rPr lang="en-US" altLang="ko-KR" sz="1600" dirty="0" smtClean="0"/>
              <a:t>Read/Write </a:t>
            </a:r>
            <a:r>
              <a:rPr lang="ko-KR" altLang="en-US" sz="1600" dirty="0" smtClean="0"/>
              <a:t>목적으로 사용됨</a:t>
            </a:r>
            <a:endParaRPr lang="en-US" altLang="ko-KR" sz="1600" dirty="0" smtClean="0"/>
          </a:p>
          <a:p>
            <a:pPr marL="714375" lvl="1" indent="-314325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ko-KR" altLang="en-US" sz="1600" b="1" dirty="0" smtClean="0">
                <a:solidFill>
                  <a:srgbClr val="7030A0"/>
                </a:solidFill>
              </a:rPr>
              <a:t>제작한 </a:t>
            </a:r>
            <a:r>
              <a:rPr lang="en-US" altLang="ko-KR" sz="1600" b="1" dirty="0">
                <a:solidFill>
                  <a:srgbClr val="7030A0"/>
                </a:solidFill>
              </a:rPr>
              <a:t>SW </a:t>
            </a:r>
            <a:r>
              <a:rPr lang="ko-KR" altLang="en-US" sz="1600" b="1" dirty="0">
                <a:solidFill>
                  <a:srgbClr val="7030A0"/>
                </a:solidFill>
              </a:rPr>
              <a:t>코드가 저장되는 </a:t>
            </a:r>
            <a:r>
              <a:rPr lang="en-US" altLang="ko-KR" sz="1600" b="1" dirty="0">
                <a:solidFill>
                  <a:srgbClr val="7030A0"/>
                </a:solidFill>
              </a:rPr>
              <a:t>‘Code Memory’ </a:t>
            </a:r>
            <a:r>
              <a:rPr lang="ko-KR" altLang="en-US" sz="1600" b="1" dirty="0">
                <a:solidFill>
                  <a:srgbClr val="7030A0"/>
                </a:solidFill>
              </a:rPr>
              <a:t>공간으로 </a:t>
            </a:r>
            <a:r>
              <a:rPr lang="ko-KR" altLang="en-US" sz="1600" b="1" dirty="0" smtClean="0">
                <a:solidFill>
                  <a:srgbClr val="7030A0"/>
                </a:solidFill>
              </a:rPr>
              <a:t>사용됨</a:t>
            </a:r>
            <a:endParaRPr lang="en-US" altLang="ko-KR" sz="1600" b="1" dirty="0">
              <a:solidFill>
                <a:srgbClr val="7030A0"/>
              </a:solidFill>
            </a:endParaRPr>
          </a:p>
          <a:p>
            <a:pPr marL="714375" lvl="1" indent="-314325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1560" y="4607946"/>
            <a:ext cx="3312368" cy="16062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71493" y="4581128"/>
            <a:ext cx="4608512" cy="16598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88739" y="6267785"/>
            <a:ext cx="799126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굴림체" panose="020B0609000101010101" pitchFamily="49" charset="-127"/>
                <a:ea typeface="굴림체" panose="020B0609000101010101" pitchFamily="49" charset="-127"/>
              </a:rPr>
              <a:t>※ </a:t>
            </a:r>
            <a:r>
              <a:rPr lang="ko-KR" altLang="en-US" sz="1200" b="1" dirty="0" smtClean="0"/>
              <a:t>참고자료 </a:t>
            </a:r>
            <a:r>
              <a:rPr lang="en-US" altLang="ko-KR" sz="1200" b="1" dirty="0"/>
              <a:t>: </a:t>
            </a:r>
            <a:r>
              <a:rPr lang="en-US" altLang="ko-KR" sz="1200" b="1" dirty="0" smtClean="0"/>
              <a:t>What is EEPROM? </a:t>
            </a:r>
            <a:r>
              <a:rPr lang="en-US" altLang="ko-KR" sz="1200" b="1" dirty="0" smtClean="0">
                <a:hlinkClick r:id="rId6"/>
              </a:rPr>
              <a:t>https</a:t>
            </a:r>
            <a:r>
              <a:rPr lang="en-US" altLang="ko-KR" sz="1200" b="1" dirty="0">
                <a:hlinkClick r:id="rId6"/>
              </a:rPr>
              <a:t>://</a:t>
            </a:r>
            <a:r>
              <a:rPr lang="en-US" altLang="ko-KR" sz="1200" b="1" dirty="0" smtClean="0">
                <a:hlinkClick r:id="rId6"/>
              </a:rPr>
              <a:t>www.youtube.com/watch?v=7qa1dsCpMMo</a:t>
            </a:r>
            <a:endParaRPr lang="en-US" altLang="ko-KR" sz="1200" b="1" dirty="0" smtClean="0"/>
          </a:p>
          <a:p>
            <a:r>
              <a:rPr lang="en-US" altLang="ko-KR" sz="1200" b="1" dirty="0"/>
              <a:t> </a:t>
            </a:r>
            <a:r>
              <a:rPr lang="en-US" altLang="ko-KR" sz="1200" b="1" dirty="0" smtClean="0"/>
              <a:t>                 What is </a:t>
            </a:r>
            <a:r>
              <a:rPr lang="en-US" altLang="ko-KR" sz="1200" b="1" dirty="0"/>
              <a:t>Flash Memory? </a:t>
            </a:r>
            <a:r>
              <a:rPr lang="en-US" altLang="ko-KR" sz="1200" b="1" dirty="0">
                <a:hlinkClick r:id="rId7"/>
              </a:rPr>
              <a:t>https://</a:t>
            </a:r>
            <a:r>
              <a:rPr lang="en-US" altLang="ko-KR" sz="1200" b="1" dirty="0" smtClean="0">
                <a:hlinkClick r:id="rId7"/>
              </a:rPr>
              <a:t>www.youtube.com/watch?v=ELl3abwYQ90</a:t>
            </a:r>
            <a:r>
              <a:rPr lang="en-US" altLang="ko-KR" sz="1200" b="1" dirty="0" smtClean="0"/>
              <a:t>  </a:t>
            </a:r>
            <a:endParaRPr lang="ko-KR" altLang="en-US" sz="12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45201" y="4149080"/>
            <a:ext cx="763480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spc="-100" dirty="0" smtClean="0">
                <a:solidFill>
                  <a:srgbClr val="00B050"/>
                </a:solidFill>
                <a:latin typeface="+mn-ea"/>
              </a:rPr>
              <a:t>※ MCU</a:t>
            </a:r>
            <a:r>
              <a:rPr lang="ko-KR" altLang="en-US" sz="1400" b="1" spc="-100" dirty="0" smtClean="0">
                <a:solidFill>
                  <a:srgbClr val="00B050"/>
                </a:solidFill>
                <a:latin typeface="+mn-ea"/>
              </a:rPr>
              <a:t>의 </a:t>
            </a:r>
            <a:r>
              <a:rPr lang="en-US" altLang="ko-KR" sz="1400" b="1" spc="-100" dirty="0" smtClean="0">
                <a:solidFill>
                  <a:srgbClr val="00B050"/>
                </a:solidFill>
                <a:latin typeface="+mn-ea"/>
              </a:rPr>
              <a:t>EEPROM </a:t>
            </a:r>
            <a:r>
              <a:rPr lang="ko-KR" altLang="en-US" sz="1400" b="1" spc="-100" dirty="0" smtClean="0">
                <a:solidFill>
                  <a:srgbClr val="00B050"/>
                </a:solidFill>
                <a:latin typeface="+mn-ea"/>
              </a:rPr>
              <a:t>또는 </a:t>
            </a:r>
            <a:r>
              <a:rPr lang="en-US" altLang="ko-KR" sz="1400" b="1" spc="-100" dirty="0" smtClean="0">
                <a:solidFill>
                  <a:srgbClr val="00B050"/>
                </a:solidFill>
                <a:latin typeface="+mn-ea"/>
              </a:rPr>
              <a:t>FLASH </a:t>
            </a:r>
            <a:r>
              <a:rPr lang="ko-KR" altLang="en-US" sz="1400" b="1" spc="-100" dirty="0" smtClean="0">
                <a:solidFill>
                  <a:srgbClr val="00B050"/>
                </a:solidFill>
                <a:latin typeface="+mn-ea"/>
              </a:rPr>
              <a:t>메모리에 소스 코드를 올리는 행위를 </a:t>
            </a:r>
            <a:r>
              <a:rPr lang="en-US" altLang="ko-KR" sz="1400" b="1" spc="-100" dirty="0" smtClean="0">
                <a:solidFill>
                  <a:srgbClr val="00B050"/>
                </a:solidFill>
                <a:latin typeface="+mn-ea"/>
              </a:rPr>
              <a:t>‘Flashing’</a:t>
            </a:r>
            <a:r>
              <a:rPr lang="ko-KR" altLang="en-US" sz="1400" b="1" spc="-100" dirty="0" smtClean="0">
                <a:solidFill>
                  <a:srgbClr val="00B050"/>
                </a:solidFill>
                <a:latin typeface="+mn-ea"/>
              </a:rPr>
              <a:t>이라고 주로 지칭함</a:t>
            </a:r>
            <a:endParaRPr lang="ko-KR" altLang="en-US" sz="1400" b="1" spc="-100" dirty="0">
              <a:solidFill>
                <a:srgbClr val="00B05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3921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임베디드 </a:t>
            </a:r>
            <a:r>
              <a:rPr lang="en-US" altLang="ko-KR" sz="3600" b="1" dirty="0" smtClean="0"/>
              <a:t>HW </a:t>
            </a:r>
            <a:r>
              <a:rPr lang="ko-KR" altLang="en-US" sz="3600" b="1" dirty="0" smtClean="0"/>
              <a:t>기초</a:t>
            </a:r>
            <a:endParaRPr lang="ko-KR" altLang="en-US" sz="3600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277904"/>
            <a:ext cx="8435280" cy="506178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buFont typeface="+mj-ea"/>
              <a:buAutoNum type="circleNumDbPlain" startAt="5"/>
            </a:pPr>
            <a:r>
              <a:rPr lang="en-US" altLang="ko-KR" sz="2400" b="1" dirty="0" smtClean="0"/>
              <a:t>RAM (Random Access Memory)</a:t>
            </a:r>
          </a:p>
          <a:p>
            <a:pPr marL="714375" lvl="1" indent="-31432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spc="-100" dirty="0" smtClean="0"/>
              <a:t>휘발성 메모리 </a:t>
            </a:r>
            <a:r>
              <a:rPr lang="en-US" altLang="ko-KR" sz="1200" spc="-100" dirty="0" smtClean="0"/>
              <a:t>(Volatile Memory)</a:t>
            </a:r>
            <a:r>
              <a:rPr lang="ko-KR" altLang="en-US" sz="1400" spc="-100" dirty="0" smtClean="0"/>
              <a:t>로 프로그램의 일시적 로딩</a:t>
            </a:r>
            <a:r>
              <a:rPr lang="en-US" altLang="ko-KR" sz="1400" spc="-100" dirty="0" smtClean="0"/>
              <a:t>, </a:t>
            </a:r>
            <a:r>
              <a:rPr lang="ko-KR" altLang="en-US" sz="1400" spc="-100" dirty="0" smtClean="0"/>
              <a:t>데이터의 일시적 저장 등을 위해서 사용함</a:t>
            </a:r>
            <a:endParaRPr lang="en-US" altLang="ko-KR" sz="1400" spc="-100" dirty="0" smtClean="0"/>
          </a:p>
          <a:p>
            <a:pPr marL="714375" lvl="1" indent="-31432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1" spc="-100" dirty="0" smtClean="0">
                <a:solidFill>
                  <a:srgbClr val="7030A0"/>
                </a:solidFill>
              </a:rPr>
              <a:t>임베디드 시스템에서는 프로그램의 변수 </a:t>
            </a:r>
            <a:r>
              <a:rPr lang="en-US" altLang="ko-KR" sz="1200" b="1" spc="-100" dirty="0" smtClean="0">
                <a:solidFill>
                  <a:srgbClr val="7030A0"/>
                </a:solidFill>
              </a:rPr>
              <a:t>(</a:t>
            </a:r>
            <a:r>
              <a:rPr lang="ko-KR" altLang="en-US" sz="1200" b="1" spc="-100" dirty="0" smtClean="0">
                <a:solidFill>
                  <a:srgbClr val="7030A0"/>
                </a:solidFill>
              </a:rPr>
              <a:t>전역</a:t>
            </a:r>
            <a:r>
              <a:rPr lang="en-US" altLang="ko-KR" sz="1200" b="1" spc="-100" dirty="0" smtClean="0">
                <a:solidFill>
                  <a:srgbClr val="7030A0"/>
                </a:solidFill>
              </a:rPr>
              <a:t>, </a:t>
            </a:r>
            <a:r>
              <a:rPr lang="ko-KR" altLang="en-US" sz="1200" b="1" spc="-100" dirty="0" smtClean="0">
                <a:solidFill>
                  <a:srgbClr val="7030A0"/>
                </a:solidFill>
              </a:rPr>
              <a:t>지역</a:t>
            </a:r>
            <a:r>
              <a:rPr lang="en-US" altLang="ko-KR" sz="1200" b="1" spc="-100" dirty="0" smtClean="0">
                <a:solidFill>
                  <a:srgbClr val="7030A0"/>
                </a:solidFill>
              </a:rPr>
              <a:t>, </a:t>
            </a:r>
            <a:r>
              <a:rPr lang="ko-KR" altLang="en-US" sz="1200" b="1" spc="-100" dirty="0" err="1" smtClean="0">
                <a:solidFill>
                  <a:srgbClr val="7030A0"/>
                </a:solidFill>
              </a:rPr>
              <a:t>동적할당</a:t>
            </a:r>
            <a:r>
              <a:rPr lang="en-US" altLang="ko-KR" sz="1200" b="1" spc="-100" dirty="0" smtClean="0">
                <a:solidFill>
                  <a:srgbClr val="7030A0"/>
                </a:solidFill>
              </a:rPr>
              <a:t>)</a:t>
            </a:r>
            <a:r>
              <a:rPr lang="en-US" altLang="ko-KR" sz="1400" b="1" spc="-100" dirty="0" smtClean="0">
                <a:solidFill>
                  <a:srgbClr val="7030A0"/>
                </a:solidFill>
              </a:rPr>
              <a:t> </a:t>
            </a:r>
            <a:r>
              <a:rPr lang="ko-KR" altLang="en-US" sz="1400" b="1" spc="-100" dirty="0" smtClean="0">
                <a:solidFill>
                  <a:srgbClr val="7030A0"/>
                </a:solidFill>
              </a:rPr>
              <a:t>관리와 </a:t>
            </a:r>
            <a:r>
              <a:rPr lang="en-US" altLang="ko-KR" sz="1400" b="1" spc="-100" dirty="0" smtClean="0">
                <a:solidFill>
                  <a:srgbClr val="7030A0"/>
                </a:solidFill>
              </a:rPr>
              <a:t>Register </a:t>
            </a:r>
            <a:r>
              <a:rPr lang="ko-KR" altLang="en-US" sz="1400" b="1" spc="-100" dirty="0" smtClean="0">
                <a:solidFill>
                  <a:srgbClr val="7030A0"/>
                </a:solidFill>
              </a:rPr>
              <a:t>설정을 위해서 사용함</a:t>
            </a:r>
            <a:endParaRPr lang="en-US" altLang="ko-KR" sz="1400" b="1" spc="-100" dirty="0" smtClean="0">
              <a:solidFill>
                <a:srgbClr val="7030A0"/>
              </a:solidFill>
            </a:endParaRPr>
          </a:p>
          <a:p>
            <a:pPr marL="714375" lvl="1" indent="-314325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 smtClean="0"/>
              <a:t>RAM </a:t>
            </a:r>
            <a:r>
              <a:rPr lang="ko-KR" altLang="en-US" sz="1400" dirty="0" smtClean="0"/>
              <a:t>크기에 따라 접근할 수 있는 메모리 주소의 크기가 결정됨</a:t>
            </a:r>
            <a:endParaRPr lang="en-US" altLang="ko-KR" sz="1400" dirty="0" smtClean="0"/>
          </a:p>
          <a:p>
            <a:pPr marL="714375" lvl="1" indent="-314325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64901" y="3068960"/>
            <a:ext cx="7014660" cy="312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161799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57200" y="2564904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>
                <a:solidFill>
                  <a:schemeClr val="bg1"/>
                </a:solidFill>
              </a:rPr>
              <a:t>컴퓨터 운영체제 기초</a:t>
            </a:r>
            <a:endParaRPr lang="ko-KR" altLang="en-US" sz="3600" b="1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0" b="100000" l="37849" r="100000">
                        <a14:foregroundMark x1="47809" y1="7292" x2="47809" y2="7292"/>
                        <a14:foregroundMark x1="48207" y1="12500" x2="48207" y2="12500"/>
                        <a14:foregroundMark x1="48008" y1="18229" x2="48008" y2="18229"/>
                        <a14:foregroundMark x1="46614" y1="28646" x2="46614" y2="28646"/>
                        <a14:foregroundMark x1="47012" y1="59375" x2="47012" y2="59375"/>
                        <a14:foregroundMark x1="67131" y1="50000" x2="67131" y2="50000"/>
                        <a14:foregroundMark x1="85657" y1="54688" x2="85657" y2="546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8975"/>
          <a:stretch/>
        </p:blipFill>
        <p:spPr>
          <a:xfrm>
            <a:off x="8179561" y="6343616"/>
            <a:ext cx="800889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227673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57200" y="8048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 smtClean="0"/>
              <a:t>컴퓨터 운영체제 기초</a:t>
            </a:r>
            <a:endParaRPr lang="ko-KR" altLang="en-US" sz="3600" b="1" dirty="0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457200" y="1277904"/>
            <a:ext cx="8186766" cy="506178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0000"/>
              </a:lnSpc>
              <a:spcAft>
                <a:spcPts val="600"/>
              </a:spcAft>
              <a:buFont typeface="+mj-ea"/>
              <a:buAutoNum type="circleNumDbPlain"/>
            </a:pPr>
            <a:r>
              <a:rPr lang="ko-KR" altLang="en-US" sz="2400" b="1" dirty="0" smtClean="0"/>
              <a:t>운영체</a:t>
            </a:r>
            <a:r>
              <a:rPr lang="ko-KR" altLang="en-US" sz="2400" b="1" dirty="0" smtClean="0"/>
              <a:t>제</a:t>
            </a:r>
            <a:r>
              <a:rPr lang="ko-KR" altLang="en-US" sz="2400" b="1" dirty="0" smtClean="0"/>
              <a:t> </a:t>
            </a:r>
            <a:r>
              <a:rPr lang="en-US" altLang="ko-KR" sz="2400" b="1" dirty="0" smtClean="0"/>
              <a:t>(OS : Operating System</a:t>
            </a:r>
            <a:r>
              <a:rPr lang="en-US" altLang="ko-KR" sz="2400" b="1" dirty="0" smtClean="0"/>
              <a:t>)</a:t>
            </a:r>
          </a:p>
          <a:p>
            <a:pPr marL="714375" lvl="1" indent="-314325">
              <a:lnSpc>
                <a:spcPts val="1700"/>
              </a:lnSpc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사용자의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하드웨어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,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시스템 리소스를 제어</a:t>
            </a:r>
            <a:r>
              <a:rPr lang="ko-KR" altLang="en-US" sz="1400" dirty="0" smtClean="0"/>
              <a:t>하고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프로그램에 대한 일반적 서비스를 지원</a:t>
            </a:r>
            <a:r>
              <a:rPr lang="ko-KR" altLang="en-US" sz="1400" dirty="0" smtClean="0"/>
              <a:t>하는 시스템 소프트웨어이다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하드웨어를 </a:t>
            </a:r>
            <a:r>
              <a:rPr lang="ko-KR" altLang="en-US" sz="1400" dirty="0" smtClean="0"/>
              <a:t>관리할 뿐 아니라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응용 소프트웨어를 실행하기 위하여 하드웨어 추상화 플랫폼과 공통 시스템 서비스를 제공한다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.</a:t>
            </a:r>
          </a:p>
          <a:p>
            <a:pPr marL="714375" lvl="1" indent="-314325">
              <a:lnSpc>
                <a:spcPts val="1700"/>
              </a:lnSpc>
              <a:buFont typeface="Wingdings" panose="05000000000000000000" pitchFamily="2" charset="2"/>
              <a:buChar char="v"/>
            </a:pPr>
            <a:r>
              <a:rPr lang="ko-KR" altLang="en-US" sz="1400" spc="30" dirty="0" smtClean="0"/>
              <a:t>입출력과 </a:t>
            </a:r>
            <a:r>
              <a:rPr lang="ko-KR" altLang="en-US" sz="1400" spc="30" dirty="0" smtClean="0"/>
              <a:t>메모리 할당과 같은 하드웨어 기능의 경우 </a:t>
            </a:r>
            <a:r>
              <a:rPr lang="ko-KR" altLang="en-US" sz="1400" b="1" spc="30" dirty="0" smtClean="0">
                <a:solidFill>
                  <a:srgbClr val="7030A0"/>
                </a:solidFill>
              </a:rPr>
              <a:t>운영체제는 응용 프로그램과 컴퓨터 하드웨어 </a:t>
            </a:r>
            <a:r>
              <a:rPr lang="ko-KR" altLang="en-US" sz="1400" b="1" dirty="0" smtClean="0">
                <a:solidFill>
                  <a:srgbClr val="7030A0"/>
                </a:solidFill>
              </a:rPr>
              <a:t>사이의 중재 역할</a:t>
            </a:r>
            <a:r>
              <a:rPr lang="ko-KR" altLang="en-US" sz="1400" dirty="0" smtClean="0"/>
              <a:t>을 한다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57950" y="2928934"/>
            <a:ext cx="2357454" cy="3441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6429388" y="6357958"/>
            <a:ext cx="221457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rgbClr val="00B050"/>
                </a:solidFill>
              </a:rPr>
              <a:t>(※ </a:t>
            </a:r>
            <a:r>
              <a:rPr lang="ko-KR" altLang="en-US" sz="11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1100" b="1" dirty="0" smtClean="0">
                <a:solidFill>
                  <a:srgbClr val="00B050"/>
                </a:solidFill>
              </a:rPr>
              <a:t>: Wikipedia – </a:t>
            </a:r>
            <a:r>
              <a:rPr lang="ko-KR" altLang="en-US" sz="1100" b="1" dirty="0" smtClean="0">
                <a:solidFill>
                  <a:srgbClr val="00B050"/>
                </a:solidFill>
              </a:rPr>
              <a:t>운영체제</a:t>
            </a:r>
            <a:r>
              <a:rPr lang="en-US" altLang="ko-KR" sz="1100" b="1" dirty="0" smtClean="0">
                <a:solidFill>
                  <a:srgbClr val="00B050"/>
                </a:solidFill>
              </a:rPr>
              <a:t>)</a:t>
            </a:r>
            <a:endParaRPr lang="ko-KR" altLang="en-US" sz="1100" dirty="0"/>
          </a:p>
        </p:txBody>
      </p:sp>
      <p:sp>
        <p:nvSpPr>
          <p:cNvPr id="20" name="Rectangle 19"/>
          <p:cNvSpPr/>
          <p:nvPr/>
        </p:nvSpPr>
        <p:spPr>
          <a:xfrm>
            <a:off x="455616" y="3019637"/>
            <a:ext cx="5830896" cy="2695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4375" lvl="1" indent="-314325">
              <a:lnSpc>
                <a:spcPts val="17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운영체제는 </a:t>
            </a:r>
            <a:r>
              <a:rPr lang="ko-KR" altLang="en-US" sz="1400" spc="-30" dirty="0" smtClean="0"/>
              <a:t>실행되는 응용 프로그램들이 </a:t>
            </a:r>
            <a:r>
              <a:rPr lang="ko-KR" altLang="en-US" sz="1400" b="1" spc="-30" dirty="0" smtClean="0">
                <a:solidFill>
                  <a:schemeClr val="accent2">
                    <a:lumMod val="75000"/>
                  </a:schemeClr>
                </a:solidFill>
              </a:rPr>
              <a:t>메모리와 </a:t>
            </a:r>
            <a:r>
              <a:rPr lang="en-US" altLang="ko-KR" sz="1400" b="1" spc="-30" dirty="0" smtClean="0">
                <a:solidFill>
                  <a:schemeClr val="accent2">
                    <a:lumMod val="75000"/>
                  </a:schemeClr>
                </a:solidFill>
              </a:rPr>
              <a:t>CPU, </a:t>
            </a:r>
            <a:r>
              <a:rPr lang="ko-KR" altLang="en-US" sz="1400" b="1" spc="-30" dirty="0" smtClean="0">
                <a:solidFill>
                  <a:schemeClr val="accent2">
                    <a:lumMod val="75000"/>
                  </a:schemeClr>
                </a:solidFill>
              </a:rPr>
              <a:t>입출력 </a:t>
            </a:r>
            <a:r>
              <a:rPr lang="ko-KR" altLang="en-US" sz="1400" b="1" spc="-70" dirty="0" smtClean="0">
                <a:solidFill>
                  <a:schemeClr val="accent2">
                    <a:lumMod val="75000"/>
                  </a:schemeClr>
                </a:solidFill>
              </a:rPr>
              <a:t>장치 등의 자원들을 사용</a:t>
            </a:r>
            <a:r>
              <a:rPr lang="ko-KR" altLang="en-US" sz="1400" spc="-70" dirty="0" smtClean="0"/>
              <a:t>할 수 있도록 만들어 준다</a:t>
            </a:r>
            <a:r>
              <a:rPr lang="en-US" altLang="ko-KR" sz="1400" spc="-70" dirty="0" smtClean="0"/>
              <a:t>. </a:t>
            </a:r>
            <a:r>
              <a:rPr lang="ko-KR" altLang="en-US" sz="1400" spc="-70" dirty="0" smtClean="0"/>
              <a:t>더불어</a:t>
            </a:r>
            <a:r>
              <a:rPr lang="en-US" altLang="ko-KR" sz="1400" spc="-70" dirty="0" smtClean="0"/>
              <a:t>, </a:t>
            </a:r>
            <a:r>
              <a:rPr lang="ko-KR" altLang="en-US" sz="1400" spc="-70" dirty="0" smtClean="0"/>
              <a:t>이들을 </a:t>
            </a:r>
            <a:r>
              <a:rPr lang="ko-KR" altLang="en-US" sz="1400" dirty="0" smtClean="0"/>
              <a:t>추상화하여 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</a:rPr>
              <a:t>파일 시스템</a:t>
            </a:r>
            <a:r>
              <a:rPr lang="ko-KR" altLang="en-US" sz="1400" dirty="0" smtClean="0"/>
              <a:t> 등의 서비스를 제공한다</a:t>
            </a:r>
            <a:r>
              <a:rPr lang="en-US" altLang="ko-KR" sz="1400" dirty="0" smtClean="0"/>
              <a:t>. </a:t>
            </a:r>
          </a:p>
          <a:p>
            <a:pPr marL="714375" lvl="1" indent="-314325">
              <a:lnSpc>
                <a:spcPts val="17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dirty="0" smtClean="0"/>
              <a:t>멀티태스킹 </a:t>
            </a:r>
            <a:r>
              <a:rPr lang="ko-KR" altLang="en-US" sz="1400" dirty="0" smtClean="0"/>
              <a:t>경우</a:t>
            </a:r>
            <a:r>
              <a:rPr lang="en-US" altLang="ko-KR" sz="1400" dirty="0" smtClean="0"/>
              <a:t>,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여러 개의 응용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프로그램들을 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스케줄링</a:t>
            </a:r>
            <a:r>
              <a:rPr lang="ko-KR" altLang="en-US" sz="1400" dirty="0" smtClean="0"/>
              <a:t>하여 마치 그들이 동시에 수행되는 것처럼 보이는 </a:t>
            </a:r>
            <a:r>
              <a:rPr lang="ko-KR" altLang="en-US" sz="1400" dirty="0" smtClean="0"/>
              <a:t>효과를 </a:t>
            </a:r>
            <a:r>
              <a:rPr lang="ko-KR" altLang="en-US" sz="1400" dirty="0" smtClean="0"/>
              <a:t>낸다</a:t>
            </a:r>
            <a:r>
              <a:rPr lang="en-US" altLang="ko-KR" sz="1400" dirty="0" smtClean="0"/>
              <a:t>. </a:t>
            </a:r>
            <a:endParaRPr lang="en-US" altLang="ko-KR" sz="1400" dirty="0" smtClean="0"/>
          </a:p>
          <a:p>
            <a:pPr marL="714375" lvl="1" indent="-314325">
              <a:lnSpc>
                <a:spcPts val="3900"/>
              </a:lnSpc>
              <a:spcAft>
                <a:spcPts val="600"/>
              </a:spcAft>
            </a:pPr>
            <a:endParaRPr lang="en-US" altLang="ko-KR" sz="1400" spc="-20" dirty="0" smtClean="0"/>
          </a:p>
          <a:p>
            <a:pPr marL="714375" lvl="1" indent="-314325">
              <a:lnSpc>
                <a:spcPts val="17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ko-KR" altLang="en-US" sz="1400" spc="-140" dirty="0" smtClean="0"/>
              <a:t>임베디드 </a:t>
            </a:r>
            <a:r>
              <a:rPr lang="ko-KR" altLang="en-US" sz="1400" spc="-140" dirty="0" smtClean="0"/>
              <a:t>시스템과 달리 </a:t>
            </a:r>
            <a:r>
              <a:rPr lang="en-US" altLang="ko-KR" sz="1400" spc="-140" dirty="0" smtClean="0"/>
              <a:t>OS</a:t>
            </a:r>
            <a:r>
              <a:rPr lang="ko-KR" altLang="en-US" sz="1400" spc="-140" dirty="0" smtClean="0"/>
              <a:t>는 </a:t>
            </a:r>
            <a:r>
              <a:rPr lang="ko-KR" altLang="en-US" sz="1400" b="1" spc="-140" dirty="0" smtClean="0">
                <a:solidFill>
                  <a:schemeClr val="accent5"/>
                </a:solidFill>
              </a:rPr>
              <a:t>다양한 프로그램 실행을 위해서 사용함</a:t>
            </a:r>
            <a:endParaRPr lang="en-US" altLang="ko-KR" sz="1400" b="1" spc="-140" dirty="0" smtClean="0">
              <a:solidFill>
                <a:schemeClr val="accent5"/>
              </a:solidFill>
            </a:endParaRPr>
          </a:p>
          <a:p>
            <a:pPr marL="742950" lvl="2" indent="0">
              <a:lnSpc>
                <a:spcPts val="1700"/>
              </a:lnSpc>
              <a:spcAft>
                <a:spcPts val="600"/>
              </a:spcAft>
              <a:buNone/>
            </a:pPr>
            <a:r>
              <a:rPr lang="en-US" altLang="ko-KR" sz="1200" dirty="0" smtClean="0"/>
              <a:t>ex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: PC – </a:t>
            </a:r>
            <a:r>
              <a:rPr lang="ko-KR" altLang="en-US" sz="1200" dirty="0" smtClean="0"/>
              <a:t>인터넷</a:t>
            </a:r>
            <a:r>
              <a:rPr lang="en-US" altLang="ko-KR" sz="1200" dirty="0" smtClean="0"/>
              <a:t> + </a:t>
            </a:r>
            <a:r>
              <a:rPr lang="ko-KR" altLang="en-US" sz="1200" dirty="0" smtClean="0"/>
              <a:t>동영상 </a:t>
            </a:r>
            <a:r>
              <a:rPr lang="en-US" altLang="ko-KR" sz="1200" dirty="0" smtClean="0"/>
              <a:t>+ </a:t>
            </a:r>
            <a:r>
              <a:rPr lang="ko-KR" altLang="en-US" sz="1200" dirty="0" smtClean="0"/>
              <a:t>게임 등을 동시에 같이 수행 가능</a:t>
            </a:r>
            <a:endParaRPr lang="en-US" altLang="ko-KR" sz="1200" dirty="0" smtClean="0"/>
          </a:p>
          <a:p>
            <a:pPr marL="742950" lvl="2" indent="0">
              <a:lnSpc>
                <a:spcPts val="1700"/>
              </a:lnSpc>
              <a:spcAft>
                <a:spcPts val="600"/>
              </a:spcAft>
              <a:buNone/>
            </a:pPr>
            <a:r>
              <a:rPr lang="en-US" altLang="ko-KR" sz="1200" dirty="0" smtClean="0"/>
              <a:t>ex : </a:t>
            </a:r>
            <a:r>
              <a:rPr lang="ko-KR" altLang="en-US" sz="1200" dirty="0" smtClean="0"/>
              <a:t>임베디드 </a:t>
            </a:r>
            <a:r>
              <a:rPr lang="en-US" altLang="ko-KR" sz="1200" dirty="0" smtClean="0"/>
              <a:t>– </a:t>
            </a:r>
            <a:r>
              <a:rPr lang="ko-KR" altLang="en-US" sz="1200" spc="-30" dirty="0" smtClean="0"/>
              <a:t>통신 </a:t>
            </a:r>
            <a:r>
              <a:rPr lang="en-US" altLang="ko-KR" sz="1200" spc="-30" dirty="0" smtClean="0"/>
              <a:t>/ </a:t>
            </a:r>
            <a:r>
              <a:rPr lang="ko-KR" altLang="en-US" sz="1200" spc="-30" dirty="0" smtClean="0"/>
              <a:t>영상 처리 </a:t>
            </a:r>
            <a:r>
              <a:rPr lang="en-US" altLang="ko-KR" sz="1200" spc="-30" dirty="0" smtClean="0"/>
              <a:t>/ </a:t>
            </a:r>
            <a:r>
              <a:rPr lang="ko-KR" altLang="en-US" sz="1200" spc="-30" dirty="0" smtClean="0"/>
              <a:t>모터 제어 등 소수 특수한 목적에 </a:t>
            </a:r>
            <a:r>
              <a:rPr lang="ko-KR" altLang="en-US" sz="1200" spc="-30" dirty="0" smtClean="0"/>
              <a:t>집중</a:t>
            </a:r>
            <a:endParaRPr lang="en-US" altLang="ko-KR" sz="1200" spc="-30" dirty="0"/>
          </a:p>
        </p:txBody>
      </p:sp>
      <p:sp>
        <p:nvSpPr>
          <p:cNvPr id="21" name="TextBox 20"/>
          <p:cNvSpPr txBox="1"/>
          <p:nvPr/>
        </p:nvSpPr>
        <p:spPr>
          <a:xfrm>
            <a:off x="971599" y="5767519"/>
            <a:ext cx="5314913" cy="947629"/>
          </a:xfrm>
          <a:prstGeom prst="rect">
            <a:avLst/>
          </a:prstGeom>
          <a:solidFill>
            <a:schemeClr val="bg1"/>
          </a:solidFill>
          <a:ln w="19050">
            <a:solidFill>
              <a:srgbClr val="0070C0"/>
            </a:solidFill>
          </a:ln>
        </p:spPr>
        <p:txBody>
          <a:bodyPr wrap="square" rtlCol="0" anchor="ctr">
            <a:noAutofit/>
          </a:bodyPr>
          <a:lstStyle/>
          <a:p>
            <a:pPr marL="0" lvl="1" algn="ctr"/>
            <a:r>
              <a:rPr lang="ko-KR" altLang="en-US" sz="1400" b="1" dirty="0" smtClean="0">
                <a:solidFill>
                  <a:srgbClr val="0070C0"/>
                </a:solidFill>
              </a:rPr>
              <a:t>자원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= DRAM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메모리 사용량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/ SSD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저장용량 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/ CPU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점유율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등 프로그램 실행을 위한 연산 및 저장 소요</a:t>
            </a:r>
            <a:endParaRPr lang="en-US" altLang="ko-KR" sz="1400" b="1" dirty="0" smtClean="0">
              <a:solidFill>
                <a:srgbClr val="0070C0"/>
              </a:solidFill>
            </a:endParaRPr>
          </a:p>
          <a:p>
            <a:pPr marL="0" lvl="1" algn="ctr"/>
            <a:endParaRPr lang="en-US" altLang="ko-KR" sz="1400" b="1" dirty="0" smtClean="0">
              <a:solidFill>
                <a:srgbClr val="0070C0"/>
              </a:solidFill>
            </a:endParaRPr>
          </a:p>
          <a:p>
            <a:pPr marL="0" lvl="1" algn="ctr"/>
            <a:r>
              <a:rPr lang="en-US" altLang="ko-KR" sz="1400" b="1" dirty="0" smtClean="0">
                <a:solidFill>
                  <a:srgbClr val="0070C0"/>
                </a:solidFill>
              </a:rPr>
              <a:t>OS = 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자원 관리를 통한 자동화된 프로그램 실행 관리자</a:t>
            </a:r>
            <a:endParaRPr lang="en-US" altLang="ko-KR" sz="1400" b="1" dirty="0">
              <a:solidFill>
                <a:srgbClr val="0070C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227114" y="4314774"/>
            <a:ext cx="48450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 smtClean="0">
                <a:solidFill>
                  <a:srgbClr val="00B050"/>
                </a:solidFill>
              </a:rPr>
              <a:t>※ </a:t>
            </a:r>
            <a:r>
              <a:rPr lang="ko-KR" altLang="en-US" sz="1100" b="1" dirty="0" smtClean="0">
                <a:solidFill>
                  <a:srgbClr val="00B050"/>
                </a:solidFill>
              </a:rPr>
              <a:t>출처 </a:t>
            </a:r>
            <a:r>
              <a:rPr lang="en-US" altLang="ko-KR" sz="1100" b="1" dirty="0" smtClean="0">
                <a:solidFill>
                  <a:srgbClr val="00B050"/>
                </a:solidFill>
              </a:rPr>
              <a:t>: Wikipedia – </a:t>
            </a:r>
            <a:r>
              <a:rPr lang="ko-KR" altLang="en-US" sz="1100" b="1" dirty="0" smtClean="0">
                <a:solidFill>
                  <a:srgbClr val="00B050"/>
                </a:solidFill>
              </a:rPr>
              <a:t>운영체제</a:t>
            </a:r>
            <a:endParaRPr lang="en-US" altLang="ko-KR" sz="1100" b="1" dirty="0" smtClean="0">
              <a:solidFill>
                <a:srgbClr val="00B050"/>
              </a:solidFill>
            </a:endParaRPr>
          </a:p>
          <a:p>
            <a:r>
              <a:rPr lang="en-US" altLang="ko-KR" sz="900" b="1" dirty="0" smtClean="0">
                <a:solidFill>
                  <a:srgbClr val="00B050"/>
                </a:solidFill>
              </a:rPr>
              <a:t>(</a:t>
            </a:r>
            <a:r>
              <a:rPr lang="en-US" altLang="ko-KR" sz="900" b="1" dirty="0" smtClean="0">
                <a:solidFill>
                  <a:srgbClr val="00B050"/>
                </a:solidFill>
              </a:rPr>
              <a:t>https://ko.wikipedia.org/wiki/%EC%9A%B4%EC%98%81%EC%B2%B4%EC%A0%9C)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xmlns="" val="17788904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TM03457515[[fn=보기]]</Template>
  <TotalTime>1745</TotalTime>
  <Words>1067</Words>
  <Application>Microsoft Office PowerPoint</Application>
  <PresentationFormat>On-screen Show (4:3)</PresentationFormat>
  <Paragraphs>121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테마</vt:lpstr>
      <vt:lpstr>Slide 1</vt:lpstr>
      <vt:lpstr>Slide 2</vt:lpstr>
      <vt:lpstr>임베디드 HW 기초</vt:lpstr>
      <vt:lpstr>임베디드 HW 기초</vt:lpstr>
      <vt:lpstr>임베디드 HW 기초</vt:lpstr>
      <vt:lpstr>임베디드 HW 기초</vt:lpstr>
      <vt:lpstr>임베디드 HW 기초</vt:lpstr>
      <vt:lpstr>컴퓨터 운영체제 기초</vt:lpstr>
      <vt:lpstr>컴퓨터 운영체제 기초</vt:lpstr>
      <vt:lpstr>컴퓨터 운영체제 기초</vt:lpstr>
      <vt:lpstr>컴퓨터 운영체제 기초</vt:lpstr>
      <vt:lpstr>컴퓨터 운영체제 기초</vt:lpstr>
      <vt:lpstr>컴퓨터 운영체제 기초</vt:lpstr>
      <vt:lpstr>컴퓨터 운영체제 기초</vt:lpstr>
      <vt:lpstr>컴퓨터 운영체제 기초</vt:lpstr>
      <vt:lpstr>컴퓨터 운영체제 기초</vt:lpstr>
      <vt:lpstr>컴퓨터 운영체제 기초</vt:lpstr>
      <vt:lpstr>컴퓨터 운영체제 기초</vt:lpstr>
      <vt:lpstr>컴퓨터 운영체제 기초</vt:lpstr>
    </vt:vector>
  </TitlesOfParts>
  <Company>LG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Win8</dc:creator>
  <cp:lastModifiedBy>Windows 사용자</cp:lastModifiedBy>
  <cp:revision>193</cp:revision>
  <cp:lastPrinted>2020-04-01T11:54:46Z</cp:lastPrinted>
  <dcterms:created xsi:type="dcterms:W3CDTF">2015-01-02T16:23:21Z</dcterms:created>
  <dcterms:modified xsi:type="dcterms:W3CDTF">2023-01-13T16:51:53Z</dcterms:modified>
</cp:coreProperties>
</file>